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73" r:id="rId1"/>
  </p:sldMasterIdLst>
  <p:notesMasterIdLst>
    <p:notesMasterId r:id="rId11"/>
  </p:notesMasterIdLst>
  <p:sldIdLst>
    <p:sldId id="266" r:id="rId2"/>
    <p:sldId id="296" r:id="rId3"/>
    <p:sldId id="293" r:id="rId4"/>
    <p:sldId id="295" r:id="rId5"/>
    <p:sldId id="292" r:id="rId6"/>
    <p:sldId id="297" r:id="rId7"/>
    <p:sldId id="291" r:id="rId8"/>
    <p:sldId id="294" r:id="rId9"/>
    <p:sldId id="298" r:id="rId10"/>
  </p:sldIdLst>
  <p:sldSz cx="9906000" cy="6858000" type="A4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C25207"/>
    <a:srgbClr val="C1FFE0"/>
    <a:srgbClr val="C5E5D4"/>
    <a:srgbClr val="F4F2D4"/>
    <a:srgbClr val="E8E5A6"/>
    <a:srgbClr val="D1CB4D"/>
    <a:srgbClr val="6FC096"/>
    <a:srgbClr val="612A8A"/>
    <a:srgbClr val="6CCF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4178729-03FC-412C-A99C-68186703FE49}">
  <a:tblStyle styleId="{D4178729-03FC-412C-A99C-68186703FE4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6433" autoAdjust="0"/>
  </p:normalViewPr>
  <p:slideViewPr>
    <p:cSldViewPr snapToGrid="0">
      <p:cViewPr>
        <p:scale>
          <a:sx n="100" d="100"/>
          <a:sy n="100" d="100"/>
        </p:scale>
        <p:origin x="1104" y="324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79803\Desktop\&#1056;&#1072;&#1089;&#1095;&#1077;&#1090;%20&#1101;&#1082;&#1086;&#1085;&#1084;&#1086;&#1080;&#1080;%20&#1080;&#1089;&#1087;&#1086;&#1083;&#1085;&#1077;&#1085;&#1085;&#1099;&#1077;%20&#1069;&#1057;&#1050;&#1086;%20(&#1072;&#1074;)%202306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700727391567287E-2"/>
          <c:y val="3.982032113364492E-2"/>
          <c:w val="0.91174470484180337"/>
          <c:h val="0.86956123658137341"/>
        </c:manualLayout>
      </c:layout>
      <c:scatterChart>
        <c:scatterStyle val="lineMarker"/>
        <c:varyColors val="0"/>
        <c:ser>
          <c:idx val="0"/>
          <c:order val="0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342-47B5-9F85-1ED81686BEA9}"/>
            </c:ext>
          </c:extLst>
        </c:ser>
        <c:ser>
          <c:idx val="1"/>
          <c:order val="1"/>
          <c:tx>
            <c:strRef>
              <c:f>'Финальный (2)'!$B$11:$G$11</c:f>
              <c:strCache>
                <c:ptCount val="6"/>
                <c:pt idx="0">
                  <c:v>Муниципальное автономное учреждение «Спортивная школа олимпийского резерва «Спартак» г. Белгорода</c:v>
                </c:pt>
                <c:pt idx="1">
                  <c:v>3123061520</c:v>
                </c:pt>
                <c:pt idx="2">
                  <c:v>1958,2</c:v>
                </c:pt>
                <c:pt idx="3">
                  <c:v>04.05.18</c:v>
                </c:pt>
                <c:pt idx="4">
                  <c:v>29.11.18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(2)'!$H$11:$AP$11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92.579450647097644</c:v>
                </c:pt>
                <c:pt idx="2">
                  <c:v>88.707238507328839</c:v>
                </c:pt>
                <c:pt idx="3">
                  <c:v>75.765910721598516</c:v>
                </c:pt>
                <c:pt idx="4">
                  <c:v>-0.66129854809446442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342-47B5-9F85-1ED81686BEA9}"/>
            </c:ext>
          </c:extLst>
        </c:ser>
        <c:ser>
          <c:idx val="2"/>
          <c:order val="2"/>
          <c:tx>
            <c:strRef>
              <c:f>'Финальный (2)'!$B$12:$G$12</c:f>
              <c:strCache>
                <c:ptCount val="6"/>
                <c:pt idx="0">
                  <c:v>Муниципальное бюджетное общеобразовательное учреждение «Гимназия № 5» г. Белгорода</c:v>
                </c:pt>
                <c:pt idx="1">
                  <c:v>3123021327</c:v>
                </c:pt>
                <c:pt idx="2">
                  <c:v>1958,2</c:v>
                </c:pt>
                <c:pt idx="3">
                  <c:v>15.06.18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(2)'!$H$12:$AP$12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84.344809596976631</c:v>
                </c:pt>
                <c:pt idx="2">
                  <c:v>113.22729516866849</c:v>
                </c:pt>
                <c:pt idx="3">
                  <c:v>91.88640496758569</c:v>
                </c:pt>
                <c:pt idx="4">
                  <c:v>-12.176029038112517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342-47B5-9F85-1ED81686BEA9}"/>
            </c:ext>
          </c:extLst>
        </c:ser>
        <c:ser>
          <c:idx val="3"/>
          <c:order val="3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342-47B5-9F85-1ED81686BEA9}"/>
            </c:ext>
          </c:extLst>
        </c:ser>
        <c:ser>
          <c:idx val="4"/>
          <c:order val="4"/>
          <c:tx>
            <c:strRef>
              <c:f>'Финальный (2)'!$B$14:$G$14</c:f>
              <c:strCache>
                <c:ptCount val="6"/>
                <c:pt idx="0">
                  <c:v>Муниципальное бюджетное дошкольное образовательное учреждение детский сад комбинированного вида № 60 г. Белгорода</c:v>
                </c:pt>
                <c:pt idx="1">
                  <c:v>3123025770</c:v>
                </c:pt>
                <c:pt idx="2">
                  <c:v>1958,2</c:v>
                </c:pt>
                <c:pt idx="3">
                  <c:v>15.06.18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(2)'!$H$14:$AP$14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63.276717806427172</c:v>
                </c:pt>
                <c:pt idx="2">
                  <c:v>-1.3669113683808405</c:v>
                </c:pt>
                <c:pt idx="3">
                  <c:v>30.508125811199193</c:v>
                </c:pt>
                <c:pt idx="4">
                  <c:v>-31.934711433756775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A342-47B5-9F85-1ED81686BEA9}"/>
            </c:ext>
          </c:extLst>
        </c:ser>
        <c:ser>
          <c:idx val="5"/>
          <c:order val="5"/>
          <c:tx>
            <c:strRef>
              <c:f>'Финальный (2)'!$B$15:$G$15</c:f>
              <c:strCache>
                <c:ptCount val="6"/>
                <c:pt idx="0">
                  <c:v>Муниципальное бюджетное дошкольное образовательное учреждение детский сад комбинированного вида № 81 г. Белгород</c:v>
                </c:pt>
                <c:pt idx="1">
                  <c:v>3123025890</c:v>
                </c:pt>
                <c:pt idx="2">
                  <c:v>1958,2</c:v>
                </c:pt>
                <c:pt idx="3">
                  <c:v>15.06.18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(2)'!$H$15:$AP$15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44.471607791949452</c:v>
                </c:pt>
                <c:pt idx="2">
                  <c:v>62.804470486318706</c:v>
                </c:pt>
                <c:pt idx="3">
                  <c:v>57.44081458910523</c:v>
                </c:pt>
                <c:pt idx="4">
                  <c:v>7.5634945553539694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A342-47B5-9F85-1ED81686BEA9}"/>
            </c:ext>
          </c:extLst>
        </c:ser>
        <c:ser>
          <c:idx val="6"/>
          <c:order val="6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A342-47B5-9F85-1ED81686BEA9}"/>
            </c:ext>
          </c:extLst>
        </c:ser>
        <c:ser>
          <c:idx val="9"/>
          <c:order val="7"/>
          <c:tx>
            <c:strRef>
              <c:f>'Финальный (2)'!$B$19:$G$19</c:f>
              <c:strCache>
                <c:ptCount val="6"/>
                <c:pt idx="0">
                  <c:v>Муниципальное бюджетное общеобразовательное учреждение «Средняя общеобразовательная школа № 48» г. Белгорода</c:v>
                </c:pt>
                <c:pt idx="1">
                  <c:v>3123026822</c:v>
                </c:pt>
                <c:pt idx="2">
                  <c:v>1958,2</c:v>
                </c:pt>
                <c:pt idx="3">
                  <c:v>15.06.18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(2)'!$H$19:$AP$19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-24.684291418757539</c:v>
                </c:pt>
                <c:pt idx="2">
                  <c:v>120.46210074790281</c:v>
                </c:pt>
                <c:pt idx="3">
                  <c:v>64.543984198862631</c:v>
                </c:pt>
                <c:pt idx="4">
                  <c:v>-61.905925589836784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A342-47B5-9F85-1ED81686BEA9}"/>
            </c:ext>
          </c:extLst>
        </c:ser>
        <c:ser>
          <c:idx val="10"/>
          <c:order val="8"/>
          <c:tx>
            <c:strRef>
              <c:f>'Финальный (2)'!$B$20:$G$20</c:f>
              <c:strCache>
                <c:ptCount val="6"/>
                <c:pt idx="0">
                  <c:v>Муниципальное бюджетное дошкольное образовательное учреждение детский сад № 75 «Центр развития ребенка» г. Белгорода</c:v>
                </c:pt>
                <c:pt idx="1">
                  <c:v>3123027329</c:v>
                </c:pt>
                <c:pt idx="2">
                  <c:v>1958,2</c:v>
                </c:pt>
                <c:pt idx="3">
                  <c:v>15.06.18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(2)'!$H$20:$AP$20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35.055056226655324</c:v>
                </c:pt>
                <c:pt idx="2">
                  <c:v>36.652396445653437</c:v>
                </c:pt>
                <c:pt idx="3">
                  <c:v>43.279445145362729</c:v>
                </c:pt>
                <c:pt idx="4">
                  <c:v>-36.473552631578912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A342-47B5-9F85-1ED81686BEA9}"/>
            </c:ext>
          </c:extLst>
        </c:ser>
        <c:ser>
          <c:idx val="11"/>
          <c:order val="9"/>
          <c:tx>
            <c:strRef>
              <c:f>'Финальный (2)'!$B$21:$G$21</c:f>
              <c:strCache>
                <c:ptCount val="6"/>
                <c:pt idx="0">
                  <c:v>Муниципальное бюджетное общеобразовательное учреждение «Средняя общеобразовательная школа № 18» г. Белгорода</c:v>
                </c:pt>
                <c:pt idx="1">
                  <c:v>3123028227</c:v>
                </c:pt>
                <c:pt idx="2">
                  <c:v>1958,2</c:v>
                </c:pt>
                <c:pt idx="3">
                  <c:v>15.06.18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(2)'!$H$21:$AP$21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118.83603042153638</c:v>
                </c:pt>
                <c:pt idx="2">
                  <c:v>120.95371971381522</c:v>
                </c:pt>
                <c:pt idx="3">
                  <c:v>45.010021062159126</c:v>
                </c:pt>
                <c:pt idx="4">
                  <c:v>20.298065335753165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A342-47B5-9F85-1ED81686BEA9}"/>
            </c:ext>
          </c:extLst>
        </c:ser>
        <c:ser>
          <c:idx val="12"/>
          <c:order val="10"/>
          <c:tx>
            <c:strRef>
              <c:f>'Финальный (2)'!$B$22:$G$22</c:f>
              <c:strCache>
                <c:ptCount val="6"/>
                <c:pt idx="0">
                  <c:v>Муниципальное бюджетное дошкольное образовательное учреждение детский сад комбинированного вида № 1 г. Белгорода</c:v>
                </c:pt>
                <c:pt idx="1">
                  <c:v>3123035792</c:v>
                </c:pt>
                <c:pt idx="2">
                  <c:v>1958,2</c:v>
                </c:pt>
                <c:pt idx="3">
                  <c:v>28.04.18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(2)'!$H$22:$AP$22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5.1877258982582362</c:v>
                </c:pt>
                <c:pt idx="2">
                  <c:v>19.687773388294829</c:v>
                </c:pt>
                <c:pt idx="3">
                  <c:v>-36.536878727871681</c:v>
                </c:pt>
                <c:pt idx="4">
                  <c:v>-85.480150635208702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A-A342-47B5-9F85-1ED81686BEA9}"/>
            </c:ext>
          </c:extLst>
        </c:ser>
        <c:ser>
          <c:idx val="13"/>
          <c:order val="11"/>
          <c:tx>
            <c:strRef>
              <c:f>'Финальный (2)'!$B$23:$G$23</c:f>
              <c:strCache>
                <c:ptCount val="6"/>
                <c:pt idx="0">
                  <c:v>Муниципальное бюджетное образовательное учреждение «Средняя общеобразовательная школа № 49 с углубленным изучением отдельных предметов» г. Белгорода</c:v>
                </c:pt>
                <c:pt idx="1">
                  <c:v>3123056432</c:v>
                </c:pt>
                <c:pt idx="2">
                  <c:v>1958,2</c:v>
                </c:pt>
                <c:pt idx="3">
                  <c:v>15.06.18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(2)'!$H$23:$AP$23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35.328078004792644</c:v>
                </c:pt>
                <c:pt idx="2">
                  <c:v>1.9314614797129366</c:v>
                </c:pt>
                <c:pt idx="3">
                  <c:v>-10.864881490398375</c:v>
                </c:pt>
                <c:pt idx="4">
                  <c:v>-206.94740834845743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B-A342-47B5-9F85-1ED81686BEA9}"/>
            </c:ext>
          </c:extLst>
        </c:ser>
        <c:ser>
          <c:idx val="14"/>
          <c:order val="12"/>
          <c:tx>
            <c:strRef>
              <c:f>'Финальный (2)'!$B$24:$G$24</c:f>
              <c:strCache>
                <c:ptCount val="6"/>
                <c:pt idx="0">
                  <c:v>Муниципальное бюджетное дошкольное образовательное учреждение детский сад общеразвивающего вида № 56 «Солнышко» г. Белгорода</c:v>
                </c:pt>
                <c:pt idx="1">
                  <c:v>3123199649</c:v>
                </c:pt>
                <c:pt idx="2">
                  <c:v>1958,2</c:v>
                </c:pt>
                <c:pt idx="3">
                  <c:v>15.06.18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(2)'!$H$24:$AP$24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31.24250038881334</c:v>
                </c:pt>
                <c:pt idx="2">
                  <c:v>31.899499117088197</c:v>
                </c:pt>
                <c:pt idx="3">
                  <c:v>15.221423702471668</c:v>
                </c:pt>
                <c:pt idx="4">
                  <c:v>-39.854305807622609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A342-47B5-9F85-1ED81686BEA9}"/>
            </c:ext>
          </c:extLst>
        </c:ser>
        <c:ser>
          <c:idx val="15"/>
          <c:order val="13"/>
          <c:tx>
            <c:strRef>
              <c:f>'Финальный (2)'!$B$25:$G$25</c:f>
              <c:strCache>
                <c:ptCount val="6"/>
                <c:pt idx="0">
                  <c:v>Муниципальное бюджетное дошкольное образовательное учреждение детский сад комбинированного вида № 18 «Лучик» г. Белгород</c:v>
                </c:pt>
                <c:pt idx="1">
                  <c:v>3123224334</c:v>
                </c:pt>
                <c:pt idx="2">
                  <c:v>1958,2</c:v>
                </c:pt>
                <c:pt idx="3">
                  <c:v>15.06.18</c:v>
                </c:pt>
                <c:pt idx="4">
                  <c:v>28.12.18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(2)'!$H$25:$AP$25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2.7876685022941388</c:v>
                </c:pt>
                <c:pt idx="2">
                  <c:v>74.738032219478782</c:v>
                </c:pt>
                <c:pt idx="3">
                  <c:v>51.467584907336402</c:v>
                </c:pt>
                <c:pt idx="4">
                  <c:v>-3.5551814882031749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A342-47B5-9F85-1ED81686BEA9}"/>
            </c:ext>
          </c:extLst>
        </c:ser>
        <c:ser>
          <c:idx val="17"/>
          <c:order val="14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A342-47B5-9F85-1ED81686BEA9}"/>
            </c:ext>
          </c:extLst>
        </c:ser>
        <c:ser>
          <c:idx val="18"/>
          <c:order val="15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</a:schemeClr>
              </a:solidFill>
              <a:ln w="9525">
                <a:solidFill>
                  <a:schemeClr val="accent1">
                    <a:lumMod val="80000"/>
                  </a:schemeClr>
                </a:solidFill>
              </a:ln>
              <a:effectLst/>
            </c:spPr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A342-47B5-9F85-1ED81686BEA9}"/>
            </c:ext>
          </c:extLst>
        </c:ser>
        <c:ser>
          <c:idx val="19"/>
          <c:order val="16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</a:schemeClr>
              </a:solidFill>
              <a:ln w="9525">
                <a:solidFill>
                  <a:schemeClr val="accent2">
                    <a:lumMod val="80000"/>
                  </a:schemeClr>
                </a:solidFill>
              </a:ln>
              <a:effectLst/>
            </c:spPr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A342-47B5-9F85-1ED81686BEA9}"/>
            </c:ext>
          </c:extLst>
        </c:ser>
        <c:ser>
          <c:idx val="20"/>
          <c:order val="17"/>
          <c:tx>
            <c:strRef>
              <c:f>'Финальный (2)'!$B$30:$G$30</c:f>
              <c:strCache>
                <c:ptCount val="6"/>
                <c:pt idx="0">
                  <c:v>Муниципальное бюджетное дошкольное образовательное учреждение детский сад комбинированного вида № 68 г. Белгорода</c:v>
                </c:pt>
                <c:pt idx="1">
                  <c:v>3123025610</c:v>
                </c:pt>
                <c:pt idx="2">
                  <c:v>1958,2</c:v>
                </c:pt>
                <c:pt idx="3">
                  <c:v>15.06.18</c:v>
                </c:pt>
                <c:pt idx="4">
                  <c:v>09.01.19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</a:schemeClr>
              </a:solidFill>
              <a:ln w="9525">
                <a:solidFill>
                  <a:schemeClr val="accent3">
                    <a:lumMod val="8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(2)'!$H$30:$AP$30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50.569071166803269</c:v>
                </c:pt>
                <c:pt idx="2">
                  <c:v>67.962559879491522</c:v>
                </c:pt>
                <c:pt idx="3">
                  <c:v>59.420933307910275</c:v>
                </c:pt>
                <c:pt idx="4">
                  <c:v>13.619683303085253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1-A342-47B5-9F85-1ED81686BEA9}"/>
            </c:ext>
          </c:extLst>
        </c:ser>
        <c:ser>
          <c:idx val="21"/>
          <c:order val="18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</a:schemeClr>
              </a:solidFill>
              <a:ln w="9525">
                <a:solidFill>
                  <a:schemeClr val="accent4">
                    <a:lumMod val="80000"/>
                  </a:schemeClr>
                </a:solidFill>
              </a:ln>
              <a:effectLst/>
            </c:spPr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2-A342-47B5-9F85-1ED81686BEA9}"/>
            </c:ext>
          </c:extLst>
        </c:ser>
        <c:ser>
          <c:idx val="22"/>
          <c:order val="19"/>
          <c:tx>
            <c:strRef>
              <c:f>'Финальный (2)'!$B$32:$G$32</c:f>
              <c:strCache>
                <c:ptCount val="6"/>
                <c:pt idx="0">
                  <c:v>Муниципальное бюджетное общеобразовательное учреждение «Средняя общеобразовательная школа № 45» г. Белгорода</c:v>
                </c:pt>
                <c:pt idx="1">
                  <c:v>3123027375</c:v>
                </c:pt>
                <c:pt idx="2">
                  <c:v>1958,2</c:v>
                </c:pt>
                <c:pt idx="3">
                  <c:v>15.06.18</c:v>
                </c:pt>
                <c:pt idx="4">
                  <c:v>09.01.19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</a:schemeClr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(2)'!$H$32:$AP$32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87.071059003046457</c:v>
                </c:pt>
                <c:pt idx="2">
                  <c:v>150.21749087122777</c:v>
                </c:pt>
                <c:pt idx="3">
                  <c:v>81.909000731445985</c:v>
                </c:pt>
                <c:pt idx="4">
                  <c:v>-20.015139745916713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3-A342-47B5-9F85-1ED81686BEA9}"/>
            </c:ext>
          </c:extLst>
        </c:ser>
        <c:ser>
          <c:idx val="23"/>
          <c:order val="20"/>
          <c:tx>
            <c:strRef>
              <c:f>'Финальный (2)'!$B$33:$G$33</c:f>
              <c:strCache>
                <c:ptCount val="6"/>
                <c:pt idx="0">
                  <c:v>Муниципальное бюджетное дошкольное образовательное учреждение детский сад комбинированного вида № 48 «Вишенка» г. Белгорода</c:v>
                </c:pt>
                <c:pt idx="1">
                  <c:v>3123028072</c:v>
                </c:pt>
                <c:pt idx="2">
                  <c:v>1958,2</c:v>
                </c:pt>
                <c:pt idx="3">
                  <c:v>15.06.18</c:v>
                </c:pt>
                <c:pt idx="4">
                  <c:v>09.01.19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(2)'!$H$33:$AP$33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5.5021282793335899</c:v>
                </c:pt>
                <c:pt idx="2">
                  <c:v>-10.814159500611879</c:v>
                </c:pt>
                <c:pt idx="3">
                  <c:v>65.729672095541332</c:v>
                </c:pt>
                <c:pt idx="4">
                  <c:v>9.6930862068965098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4-A342-47B5-9F85-1ED81686BEA9}"/>
            </c:ext>
          </c:extLst>
        </c:ser>
        <c:ser>
          <c:idx val="24"/>
          <c:order val="21"/>
          <c:tx>
            <c:strRef>
              <c:f>'Финальный (2)'!$B$34:$G$34</c:f>
              <c:strCache>
                <c:ptCount val="6"/>
                <c:pt idx="0">
                  <c:v>Муниципальное бюджетное общеобразовательное учреждение «Средняя общеобразовательная школа № 29» г. Белгорода им. Д.Б. Мурачева</c:v>
                </c:pt>
                <c:pt idx="1">
                  <c:v>3123029206</c:v>
                </c:pt>
                <c:pt idx="2">
                  <c:v>1958,2</c:v>
                </c:pt>
                <c:pt idx="3">
                  <c:v>15.06.18</c:v>
                </c:pt>
                <c:pt idx="4">
                  <c:v>09.01.19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(2)'!$H$34:$AP$34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37.521089279806063</c:v>
                </c:pt>
                <c:pt idx="2">
                  <c:v>63.507183189101283</c:v>
                </c:pt>
                <c:pt idx="3">
                  <c:v>34.88930171696893</c:v>
                </c:pt>
                <c:pt idx="4">
                  <c:v>-29.979450090744137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5-A342-47B5-9F85-1ED81686BEA9}"/>
            </c:ext>
          </c:extLst>
        </c:ser>
        <c:ser>
          <c:idx val="25"/>
          <c:order val="22"/>
          <c:tx>
            <c:strRef>
              <c:f>'Финальный (2)'!$B$35:$G$35</c:f>
              <c:strCache>
                <c:ptCount val="6"/>
                <c:pt idx="0">
                  <c:v>Муниципальное бюджетное дошкольное образовательное учреждение детский сад № 70 «Центр развития ребенка «Светлячок» г.Белгорода</c:v>
                </c:pt>
                <c:pt idx="1">
                  <c:v>3123031607</c:v>
                </c:pt>
                <c:pt idx="2">
                  <c:v>1958,2</c:v>
                </c:pt>
                <c:pt idx="3">
                  <c:v>28.04.18</c:v>
                </c:pt>
                <c:pt idx="4">
                  <c:v>09.01.19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accent2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(2)'!$H$35:$AP$35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86.64672651293904</c:v>
                </c:pt>
                <c:pt idx="2">
                  <c:v>62.880983376619213</c:v>
                </c:pt>
                <c:pt idx="3">
                  <c:v>66.34914764217325</c:v>
                </c:pt>
                <c:pt idx="4">
                  <c:v>-4.7247132486388637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6-A342-47B5-9F85-1ED81686BEA9}"/>
            </c:ext>
          </c:extLst>
        </c:ser>
        <c:ser>
          <c:idx val="26"/>
          <c:order val="23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7-A342-47B5-9F85-1ED81686BEA9}"/>
            </c:ext>
          </c:extLst>
        </c:ser>
        <c:ser>
          <c:idx val="28"/>
          <c:order val="24"/>
          <c:tx>
            <c:strRef>
              <c:f>'Финальный (2)'!$B$38:$G$38</c:f>
              <c:strCache>
                <c:ptCount val="6"/>
                <c:pt idx="0">
                  <c:v>Муниципальное бюджетное общеобразовательное учреждение «Лицей № 32» г. Белгорода</c:v>
                </c:pt>
                <c:pt idx="1">
                  <c:v>3123025970</c:v>
                </c:pt>
                <c:pt idx="2">
                  <c:v>1958,2</c:v>
                </c:pt>
                <c:pt idx="3">
                  <c:v>28.04.18</c:v>
                </c:pt>
                <c:pt idx="4">
                  <c:v>29.03.19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  <a:lumOff val="40000"/>
                </a:schemeClr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(2)'!$H$38:$AP$38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45.464083445788901</c:v>
                </c:pt>
                <c:pt idx="2">
                  <c:v>139.10813309876124</c:v>
                </c:pt>
                <c:pt idx="3">
                  <c:v>109.06934848511293</c:v>
                </c:pt>
                <c:pt idx="4">
                  <c:v>60.040066243194133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8-A342-47B5-9F85-1ED81686BEA9}"/>
            </c:ext>
          </c:extLst>
        </c:ser>
        <c:ser>
          <c:idx val="29"/>
          <c:order val="25"/>
          <c:tx>
            <c:strRef>
              <c:f>'Финальный (2)'!$B$39:$G$39</c:f>
              <c:strCache>
                <c:ptCount val="6"/>
                <c:pt idx="0">
                  <c:v>Муниципальное бюджетное дошкольное образовательное учреждение детский сад общеразвивающего вида № 35 г. Белгорода</c:v>
                </c:pt>
                <c:pt idx="1">
                  <c:v>3123026766</c:v>
                </c:pt>
                <c:pt idx="2">
                  <c:v>1958,2</c:v>
                </c:pt>
                <c:pt idx="3">
                  <c:v>15.06.18</c:v>
                </c:pt>
                <c:pt idx="4">
                  <c:v>01.04.19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  <a:lumOff val="40000"/>
                </a:schemeClr>
              </a:solidFill>
              <a:ln w="9525"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(2)'!$H$39:$AP$39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0.21512987551466267</c:v>
                </c:pt>
                <c:pt idx="2">
                  <c:v>80.366633804036439</c:v>
                </c:pt>
                <c:pt idx="3">
                  <c:v>65.931729607490809</c:v>
                </c:pt>
                <c:pt idx="4">
                  <c:v>86.808334845735033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9-A342-47B5-9F85-1ED81686BEA9}"/>
            </c:ext>
          </c:extLst>
        </c:ser>
        <c:ser>
          <c:idx val="30"/>
          <c:order val="26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A-A342-47B5-9F85-1ED81686BEA9}"/>
            </c:ext>
          </c:extLst>
        </c:ser>
        <c:ser>
          <c:idx val="31"/>
          <c:order val="27"/>
          <c:tx>
            <c:strRef>
              <c:f>'Финальный (2)'!$B$41:$G$41</c:f>
              <c:strCache>
                <c:ptCount val="6"/>
                <c:pt idx="0">
                  <c:v>Муниципальное бюджетное дошкольное образовательное учреждение детский сад комбинированного вида № 52 г. Белгорода</c:v>
                </c:pt>
                <c:pt idx="1">
                  <c:v>3123025762</c:v>
                </c:pt>
                <c:pt idx="2">
                  <c:v>1958,2</c:v>
                </c:pt>
                <c:pt idx="3">
                  <c:v>15.06.18</c:v>
                </c:pt>
                <c:pt idx="4">
                  <c:v>06.05.19</c:v>
                </c:pt>
                <c:pt idx="5">
                  <c:v>Исполнен</c:v>
                </c:pt>
              </c:strCache>
            </c:strRef>
          </c:tx>
          <c:spPr>
            <a:ln w="9525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50000"/>
                </a:schemeClr>
              </a:solidFill>
              <a:ln w="9525">
                <a:solidFill>
                  <a:schemeClr val="accent2">
                    <a:lumMod val="50000"/>
                  </a:schemeClr>
                </a:solidFill>
              </a:ln>
              <a:effectLst/>
            </c:spPr>
          </c:marker>
          <c:xVal>
            <c:numRef>
              <c:f>'Финальный (2)'!$H$8:$AP$9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'Финальный (2)'!$H$41:$AP$41</c:f>
              <c:numCache>
                <c:formatCode>_-* #\ ##0_-;\-* #\ ##0_-;_-* "-"??_-;_-@_-</c:formatCode>
                <c:ptCount val="5"/>
                <c:pt idx="0">
                  <c:v>0</c:v>
                </c:pt>
                <c:pt idx="1">
                  <c:v>65.643468243340067</c:v>
                </c:pt>
                <c:pt idx="2">
                  <c:v>108.5678103749411</c:v>
                </c:pt>
                <c:pt idx="3">
                  <c:v>88.645910086024458</c:v>
                </c:pt>
                <c:pt idx="4">
                  <c:v>82.244127041742217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B-A342-47B5-9F85-1ED81686BEA9}"/>
            </c:ext>
          </c:extLst>
        </c:ser>
        <c:ser>
          <c:idx val="32"/>
          <c:order val="28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50000"/>
                </a:schemeClr>
              </a:solidFill>
              <a:ln w="9525">
                <a:solidFill>
                  <a:schemeClr val="accent3">
                    <a:lumMod val="50000"/>
                  </a:schemeClr>
                </a:solidFill>
              </a:ln>
              <a:effectLst/>
            </c:spPr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C-A342-47B5-9F85-1ED81686BEA9}"/>
            </c:ext>
          </c:extLst>
        </c:ser>
        <c:ser>
          <c:idx val="33"/>
          <c:order val="29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D-A342-47B5-9F85-1ED81686BEA9}"/>
            </c:ext>
          </c:extLst>
        </c:ser>
        <c:ser>
          <c:idx val="34"/>
          <c:order val="30"/>
          <c:tx>
            <c:strRef>
              <c:f>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5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'[Расчет эконмоии исполненные ЭСКо (ав) 230622.xlsx]Финальный'!$H$8:$AP$9</c:f>
              <c:numCache>
                <c:formatCode>_-* #\ ##0_-;\-* #\ ##0_-;_-* "-"??_-;_-@_-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xVal>
          <c:yVal>
            <c:numRef>
              <c:f>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E-A342-47B5-9F85-1ED81686B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206328"/>
        <c:axId val="208450176"/>
      </c:scatterChart>
      <c:valAx>
        <c:axId val="2072063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450176"/>
        <c:crossesAt val="-200"/>
        <c:crossBetween val="midCat"/>
        <c:majorUnit val="1"/>
      </c:valAx>
      <c:valAx>
        <c:axId val="208450176"/>
        <c:scaling>
          <c:orientation val="minMax"/>
          <c:min val="-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06328"/>
        <c:crosses val="autoZero"/>
        <c:crossBetween val="midCat"/>
      </c:valAx>
      <c:spPr>
        <a:noFill/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5113" cy="3700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5044441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43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43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43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43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43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43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43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43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643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5113" cy="3700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4686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746125"/>
            <a:ext cx="5384800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7915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5113" cy="3700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30708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5113" cy="3700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95886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5113" cy="3700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11421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5113" cy="3700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9936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5113" cy="3700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6449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5113" cy="3700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4551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741363"/>
            <a:ext cx="5345113" cy="3700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1164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94679687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66352610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91746505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87470424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88548738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4038207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20546455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99259806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64581015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6137908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9233218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54005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55;p13">
            <a:extLst>
              <a:ext uri="{FF2B5EF4-FFF2-40B4-BE49-F238E27FC236}">
                <a16:creationId xmlns:a16="http://schemas.microsoft.com/office/drawing/2014/main" id="{7CFE8DB9-6AFA-4F14-97AE-B3E6C8232012}"/>
              </a:ext>
            </a:extLst>
          </p:cNvPr>
          <p:cNvSpPr txBox="1"/>
          <p:nvPr/>
        </p:nvSpPr>
        <p:spPr>
          <a:xfrm>
            <a:off x="2988919" y="2900766"/>
            <a:ext cx="5551621" cy="1222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Цифровой оператор</a:t>
            </a:r>
          </a:p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инженерных систем зданий</a:t>
            </a:r>
          </a:p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учреждений бюджетной сферы</a:t>
            </a:r>
          </a:p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  <a:p>
            <a:pPr>
              <a:lnSpc>
                <a:spcPct val="200000"/>
              </a:lnSpc>
              <a:spcBef>
                <a:spcPts val="600"/>
              </a:spcBef>
            </a:pPr>
            <a:r>
              <a:rPr lang="ru-RU" sz="1600" i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План внедрения </a:t>
            </a:r>
            <a:r>
              <a:rPr lang="ru-RU" sz="1600" i="1" spc="2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на объектах города Белгорода в 2022 году</a:t>
            </a:r>
          </a:p>
          <a:p>
            <a:pPr>
              <a:lnSpc>
                <a:spcPct val="200000"/>
              </a:lnSpc>
            </a:pPr>
            <a:r>
              <a:rPr lang="ru-RU" sz="1600" i="1" spc="2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(пилотный проект)</a:t>
            </a:r>
            <a:r>
              <a:rPr lang="ru-RU" sz="1600" i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 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32DE27E-1A04-B676-374D-D02E263AC0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52919" y="1085388"/>
            <a:ext cx="1295998" cy="324000"/>
          </a:xfrm>
          <a:prstGeom prst="rect">
            <a:avLst/>
          </a:prstGeom>
        </p:spPr>
      </p:pic>
      <p:pic>
        <p:nvPicPr>
          <p:cNvPr id="11" name="Picture 4" descr="Институт энергетики, ИТ и управляющих систем">
            <a:extLst>
              <a:ext uri="{FF2B5EF4-FFF2-40B4-BE49-F238E27FC236}">
                <a16:creationId xmlns:a16="http://schemas.microsoft.com/office/drawing/2014/main" id="{D455024B-68DD-F662-8226-1CE3EBB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41" y="994352"/>
            <a:ext cx="1706399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62886E6-5C63-FD12-8D6A-9D5AE285F4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059" y="1070939"/>
            <a:ext cx="462595" cy="36000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5C7042E-7EAB-256B-ADC9-EB81EC9E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17" y="1030352"/>
            <a:ext cx="423189" cy="5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Google Shape;55;p13">
            <a:extLst>
              <a:ext uri="{FF2B5EF4-FFF2-40B4-BE49-F238E27FC236}">
                <a16:creationId xmlns:a16="http://schemas.microsoft.com/office/drawing/2014/main" id="{6922634E-92F2-6248-64E6-66194ABD12FF}"/>
              </a:ext>
            </a:extLst>
          </p:cNvPr>
          <p:cNvSpPr txBox="1"/>
          <p:nvPr/>
        </p:nvSpPr>
        <p:spPr>
          <a:xfrm>
            <a:off x="1032670" y="1012352"/>
            <a:ext cx="227263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10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Министерство</a:t>
            </a:r>
          </a:p>
          <a:p>
            <a:r>
              <a:rPr lang="ru-RU" sz="10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жилищно-коммунального хозяйства Белгородской области</a:t>
            </a:r>
          </a:p>
        </p:txBody>
      </p:sp>
      <p:sp>
        <p:nvSpPr>
          <p:cNvPr id="18" name="Google Shape;55;p13">
            <a:extLst>
              <a:ext uri="{FF2B5EF4-FFF2-40B4-BE49-F238E27FC236}">
                <a16:creationId xmlns:a16="http://schemas.microsoft.com/office/drawing/2014/main" id="{F4FAB861-79BD-A951-B596-04344D439F35}"/>
              </a:ext>
            </a:extLst>
          </p:cNvPr>
          <p:cNvSpPr txBox="1"/>
          <p:nvPr/>
        </p:nvSpPr>
        <p:spPr>
          <a:xfrm>
            <a:off x="3985654" y="1067388"/>
            <a:ext cx="159264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10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Центр энергосбережения</a:t>
            </a:r>
          </a:p>
          <a:p>
            <a:r>
              <a:rPr lang="ru-RU" sz="10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E7DEB5-10C4-6C47-DA8E-170436FAC21C}"/>
              </a:ext>
            </a:extLst>
          </p:cNvPr>
          <p:cNvSpPr/>
          <p:nvPr/>
        </p:nvSpPr>
        <p:spPr>
          <a:xfrm>
            <a:off x="0" y="5962650"/>
            <a:ext cx="9906000" cy="161703"/>
          </a:xfrm>
          <a:prstGeom prst="rect">
            <a:avLst/>
          </a:prstGeom>
          <a:gradFill>
            <a:gsLst>
              <a:gs pos="70000">
                <a:srgbClr val="92D050">
                  <a:lumMod val="78000"/>
                </a:srgbClr>
              </a:gs>
              <a:gs pos="35000">
                <a:srgbClr val="6CCFF6"/>
              </a:gs>
              <a:gs pos="0">
                <a:srgbClr val="612A8A"/>
              </a:gs>
              <a:gs pos="100000">
                <a:srgbClr val="FFC817">
                  <a:alpha val="67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970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E7DEB5-10C4-6C47-DA8E-170436FAC21C}"/>
              </a:ext>
            </a:extLst>
          </p:cNvPr>
          <p:cNvSpPr/>
          <p:nvPr/>
        </p:nvSpPr>
        <p:spPr>
          <a:xfrm>
            <a:off x="0" y="6696297"/>
            <a:ext cx="9906000" cy="161703"/>
          </a:xfrm>
          <a:prstGeom prst="rect">
            <a:avLst/>
          </a:prstGeom>
          <a:gradFill>
            <a:gsLst>
              <a:gs pos="70000">
                <a:srgbClr val="92D050">
                  <a:lumMod val="78000"/>
                </a:srgbClr>
              </a:gs>
              <a:gs pos="35000">
                <a:srgbClr val="6CCFF6"/>
              </a:gs>
              <a:gs pos="0">
                <a:srgbClr val="612A8A"/>
              </a:gs>
              <a:gs pos="100000">
                <a:srgbClr val="FFC817">
                  <a:alpha val="67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Google Shape;55;p13">
            <a:extLst>
              <a:ext uri="{FF2B5EF4-FFF2-40B4-BE49-F238E27FC236}">
                <a16:creationId xmlns:a16="http://schemas.microsoft.com/office/drawing/2014/main" id="{7CFE8DB9-6AFA-4F14-97AE-B3E6C8232012}"/>
              </a:ext>
            </a:extLst>
          </p:cNvPr>
          <p:cNvSpPr txBox="1"/>
          <p:nvPr/>
        </p:nvSpPr>
        <p:spPr>
          <a:xfrm>
            <a:off x="0" y="6513043"/>
            <a:ext cx="9906000" cy="161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Цифровой оператор инженерных систем зданий учреждений бюджетной сферы Белгородской области. План внедрения на объектах г. Белгорода в 2022 году</a:t>
            </a:r>
          </a:p>
        </p:txBody>
      </p:sp>
      <p:graphicFrame>
        <p:nvGraphicFramePr>
          <p:cNvPr id="16" name="Таблица 4">
            <a:extLst>
              <a:ext uri="{FF2B5EF4-FFF2-40B4-BE49-F238E27FC236}">
                <a16:creationId xmlns:a16="http://schemas.microsoft.com/office/drawing/2014/main" id="{81DA35AC-9721-8F37-10E9-A9A9BA955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255497"/>
              </p:ext>
            </p:extLst>
          </p:nvPr>
        </p:nvGraphicFramePr>
        <p:xfrm>
          <a:off x="894086" y="2767056"/>
          <a:ext cx="3495034" cy="230370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298694">
                  <a:extLst>
                    <a:ext uri="{9D8B030D-6E8A-4147-A177-3AD203B41FA5}">
                      <a16:colId xmlns:a16="http://schemas.microsoft.com/office/drawing/2014/main" val="1879793379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429392419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702273199"/>
                    </a:ext>
                  </a:extLst>
                </a:gridCol>
              </a:tblGrid>
              <a:tr h="270062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контрактов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шт.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884009"/>
                  </a:ext>
                </a:extLst>
              </a:tr>
              <a:tr h="270062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Срок действия контрактов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лет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106522"/>
                  </a:ext>
                </a:extLst>
              </a:tr>
              <a:tr h="121820">
                <a:tc rowSpan="2"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Затраты на отопление в базовый год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тыс. Гкал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721845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endParaRPr lang="ru-RU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млн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993619"/>
                  </a:ext>
                </a:extLst>
              </a:tr>
              <a:tr h="133942">
                <a:tc rowSpan="2"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Годовые затраты на отопление в период действия</a:t>
                      </a:r>
                      <a:r>
                        <a:rPr lang="ru-RU" sz="10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контрактов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тыс. Гкал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36628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lang="ru-RU" sz="1000" b="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млн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47959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r"/>
                      <a:r>
                        <a:rPr lang="ru-RU" sz="1000" b="0" dirty="0"/>
                        <a:t>Годовая экономия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тыс. Гкал</a:t>
                      </a:r>
                    </a:p>
                  </a:txBody>
                  <a:tcPr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7496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r"/>
                      <a:endParaRPr lang="ru-RU" sz="1000" b="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млн руб.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7840172"/>
                  </a:ext>
                </a:extLst>
              </a:tr>
              <a:tr h="270062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/>
                        <a:t>общий экономический эффект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млн руб.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E5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" name="Google Shape;55;p13">
            <a:extLst>
              <a:ext uri="{FF2B5EF4-FFF2-40B4-BE49-F238E27FC236}">
                <a16:creationId xmlns:a16="http://schemas.microsoft.com/office/drawing/2014/main" id="{044EC236-D903-9BE5-46E9-6423F2F06B9C}"/>
              </a:ext>
            </a:extLst>
          </p:cNvPr>
          <p:cNvSpPr txBox="1"/>
          <p:nvPr/>
        </p:nvSpPr>
        <p:spPr>
          <a:xfrm>
            <a:off x="585552" y="1785374"/>
            <a:ext cx="5933510" cy="593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defRPr>
            </a:lvl1pPr>
          </a:lstStyle>
          <a:p>
            <a:pPr algn="l"/>
            <a:r>
              <a:rPr lang="ru-RU" dirty="0"/>
              <a:t>Основные экономические показатели энергосервисных контракта исполненных за период с 2018 по 2021 год Центром энергосбережения Белгородской области по городу Белгороду</a:t>
            </a:r>
          </a:p>
        </p:txBody>
      </p:sp>
      <p:graphicFrame>
        <p:nvGraphicFramePr>
          <p:cNvPr id="23" name="Таблица 4">
            <a:extLst>
              <a:ext uri="{FF2B5EF4-FFF2-40B4-BE49-F238E27FC236}">
                <a16:creationId xmlns:a16="http://schemas.microsoft.com/office/drawing/2014/main" id="{81DA35AC-9721-8F37-10E9-A9A9BA955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419306"/>
              </p:ext>
            </p:extLst>
          </p:nvPr>
        </p:nvGraphicFramePr>
        <p:xfrm>
          <a:off x="5698480" y="2872140"/>
          <a:ext cx="2649161" cy="193449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189608">
                  <a:extLst>
                    <a:ext uri="{9D8B030D-6E8A-4147-A177-3AD203B41FA5}">
                      <a16:colId xmlns:a16="http://schemas.microsoft.com/office/drawing/2014/main" val="1879793379"/>
                    </a:ext>
                  </a:extLst>
                </a:gridCol>
                <a:gridCol w="736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707">
                  <a:extLst>
                    <a:ext uri="{9D8B030D-6E8A-4147-A177-3AD203B41FA5}">
                      <a16:colId xmlns:a16="http://schemas.microsoft.com/office/drawing/2014/main" val="1702273199"/>
                    </a:ext>
                  </a:extLst>
                </a:gridCol>
              </a:tblGrid>
              <a:tr h="332892">
                <a:tc gridSpan="3"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ea typeface="KaiTi" panose="02010609060101010101" pitchFamily="49" charset="-122"/>
                          <a:cs typeface="Lucida Sans Unicode" panose="020B0602030504020204" pitchFamily="34" charset="0"/>
                        </a:rPr>
                        <a:t>Общий экономический эффект 15%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197879"/>
                  </a:ext>
                </a:extLst>
              </a:tr>
              <a:tr h="893892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за счет рационализации режимов потребления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u="none" dirty="0"/>
                        <a:t>7 </a:t>
                      </a:r>
                      <a:br>
                        <a:rPr lang="ru-RU" sz="1000" b="0" u="none" dirty="0"/>
                      </a:br>
                      <a:r>
                        <a:rPr lang="ru-RU" sz="1000" b="0" u="none" dirty="0"/>
                        <a:t>млн руб.</a:t>
                      </a:r>
                      <a:endParaRPr lang="ru-RU" sz="1000" b="0" u="none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u="none" dirty="0"/>
                        <a:t>80% объектов</a:t>
                      </a:r>
                      <a:endParaRPr lang="ru-RU" sz="1000" b="0" u="none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7218453"/>
                  </a:ext>
                </a:extLst>
              </a:tr>
              <a:tr h="707711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компенсацию существующих </a:t>
                      </a:r>
                      <a:r>
                        <a:rPr lang="ru-RU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недогревов</a:t>
                      </a:r>
                      <a:endParaRPr lang="ru-RU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u="none" dirty="0"/>
                        <a:t>- 1 </a:t>
                      </a:r>
                      <a:br>
                        <a:rPr lang="ru-RU" sz="1000" b="0" u="none" dirty="0"/>
                      </a:br>
                      <a:r>
                        <a:rPr lang="ru-RU" sz="1000" b="0" u="none" dirty="0"/>
                        <a:t>млн руб.</a:t>
                      </a:r>
                      <a:endParaRPr lang="ru-RU" sz="1000" b="0" u="none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u="none" dirty="0"/>
                        <a:t>20% объектов</a:t>
                      </a:r>
                      <a:endParaRPr lang="ru-RU" sz="1000" b="0" u="none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366287"/>
                  </a:ext>
                </a:extLst>
              </a:tr>
            </a:tbl>
          </a:graphicData>
        </a:graphic>
      </p:graphicFrame>
      <p:sp>
        <p:nvSpPr>
          <p:cNvPr id="24" name="Google Shape;55;p13">
            <a:extLst>
              <a:ext uri="{FF2B5EF4-FFF2-40B4-BE49-F238E27FC236}">
                <a16:creationId xmlns:a16="http://schemas.microsoft.com/office/drawing/2014/main" id="{879FAD77-7802-8938-6FA7-2F62512B5946}"/>
              </a:ext>
            </a:extLst>
          </p:cNvPr>
          <p:cNvSpPr txBox="1"/>
          <p:nvPr/>
        </p:nvSpPr>
        <p:spPr>
          <a:xfrm>
            <a:off x="2286000" y="5300185"/>
            <a:ext cx="4493221" cy="1090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В масштабах города Белгорода условный годовой экономический эффект от организации контроля режимов потребления тепловой энергии составит</a:t>
            </a:r>
          </a:p>
          <a:p>
            <a:pPr algn="r"/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13 тыс. Гкал (27 млн руб.)</a:t>
            </a:r>
          </a:p>
          <a:p>
            <a:pPr algn="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при общем объеме потребления</a:t>
            </a:r>
          </a:p>
          <a:p>
            <a:pPr algn="r"/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90 тыс. Гкал на сумму (180 млн руб.) </a:t>
            </a: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880FA84C-391E-ED34-B285-A2BE310442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5063" y="1098535"/>
            <a:ext cx="1007998" cy="252000"/>
          </a:xfrm>
          <a:prstGeom prst="rect">
            <a:avLst/>
          </a:prstGeom>
        </p:spPr>
      </p:pic>
      <p:pic>
        <p:nvPicPr>
          <p:cNvPr id="29" name="Picture 4" descr="Институт энергетики, ИТ и управляющих систем">
            <a:extLst>
              <a:ext uri="{FF2B5EF4-FFF2-40B4-BE49-F238E27FC236}">
                <a16:creationId xmlns:a16="http://schemas.microsoft.com/office/drawing/2014/main" id="{196D832E-7ACA-CD60-C522-CD25CF491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41" y="994352"/>
            <a:ext cx="1478879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531AF0DF-1904-B760-14D1-58B0468BF09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593" y="1125168"/>
            <a:ext cx="323817" cy="252000"/>
          </a:xfrm>
          <a:prstGeom prst="rect">
            <a:avLst/>
          </a:prstGeom>
        </p:spPr>
      </p:pic>
      <p:pic>
        <p:nvPicPr>
          <p:cNvPr id="31" name="Picture 4">
            <a:extLst>
              <a:ext uri="{FF2B5EF4-FFF2-40B4-BE49-F238E27FC236}">
                <a16:creationId xmlns:a16="http://schemas.microsoft.com/office/drawing/2014/main" id="{71988C6D-B032-465C-6A7A-45DFD6961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6" y="1090420"/>
            <a:ext cx="324000" cy="385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Google Shape;55;p13">
            <a:extLst>
              <a:ext uri="{FF2B5EF4-FFF2-40B4-BE49-F238E27FC236}">
                <a16:creationId xmlns:a16="http://schemas.microsoft.com/office/drawing/2014/main" id="{742C6B55-0740-C08D-6499-5A1315FD28E4}"/>
              </a:ext>
            </a:extLst>
          </p:cNvPr>
          <p:cNvSpPr txBox="1"/>
          <p:nvPr/>
        </p:nvSpPr>
        <p:spPr>
          <a:xfrm>
            <a:off x="1032670" y="1012352"/>
            <a:ext cx="227263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Министерство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жилищно-коммунального хозяйства Белгородской области</a:t>
            </a:r>
          </a:p>
        </p:txBody>
      </p:sp>
      <p:sp>
        <p:nvSpPr>
          <p:cNvPr id="33" name="Google Shape;55;p13">
            <a:extLst>
              <a:ext uri="{FF2B5EF4-FFF2-40B4-BE49-F238E27FC236}">
                <a16:creationId xmlns:a16="http://schemas.microsoft.com/office/drawing/2014/main" id="{47291DB3-D9B6-1B64-DCE9-0A672D6C9B92}"/>
              </a:ext>
            </a:extLst>
          </p:cNvPr>
          <p:cNvSpPr txBox="1"/>
          <p:nvPr/>
        </p:nvSpPr>
        <p:spPr>
          <a:xfrm>
            <a:off x="3985654" y="1067388"/>
            <a:ext cx="159264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Центр энергосбережения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</p:txBody>
      </p: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FF26FF35-CE1F-78B5-8F69-F19082DDECEE}"/>
              </a:ext>
            </a:extLst>
          </p:cNvPr>
          <p:cNvCxnSpPr>
            <a:cxnSpLocks/>
          </p:cNvCxnSpPr>
          <p:nvPr/>
        </p:nvCxnSpPr>
        <p:spPr>
          <a:xfrm flipV="1">
            <a:off x="4198620" y="3204839"/>
            <a:ext cx="1499860" cy="1428121"/>
          </a:xfrm>
          <a:prstGeom prst="straightConnector1">
            <a:avLst/>
          </a:prstGeom>
          <a:ln w="12700" cap="flat" cmpd="sng" algn="ctr">
            <a:solidFill>
              <a:schemeClr val="bg2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129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32DE27E-1A04-B676-374D-D02E263AC0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5063" y="1098535"/>
            <a:ext cx="1007998" cy="252000"/>
          </a:xfrm>
          <a:prstGeom prst="rect">
            <a:avLst/>
          </a:prstGeom>
        </p:spPr>
      </p:pic>
      <p:pic>
        <p:nvPicPr>
          <p:cNvPr id="11" name="Picture 4" descr="Институт энергетики, ИТ и управляющих систем">
            <a:extLst>
              <a:ext uri="{FF2B5EF4-FFF2-40B4-BE49-F238E27FC236}">
                <a16:creationId xmlns:a16="http://schemas.microsoft.com/office/drawing/2014/main" id="{D455024B-68DD-F662-8226-1CE3EBB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41" y="994352"/>
            <a:ext cx="1478879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62886E6-5C63-FD12-8D6A-9D5AE285F4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593" y="1125168"/>
            <a:ext cx="323817" cy="25200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5C7042E-7EAB-256B-ADC9-EB81EC9E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6" y="1090420"/>
            <a:ext cx="324000" cy="385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Google Shape;55;p13">
            <a:extLst>
              <a:ext uri="{FF2B5EF4-FFF2-40B4-BE49-F238E27FC236}">
                <a16:creationId xmlns:a16="http://schemas.microsoft.com/office/drawing/2014/main" id="{6922634E-92F2-6248-64E6-66194ABD12FF}"/>
              </a:ext>
            </a:extLst>
          </p:cNvPr>
          <p:cNvSpPr txBox="1"/>
          <p:nvPr/>
        </p:nvSpPr>
        <p:spPr>
          <a:xfrm>
            <a:off x="1032670" y="1012352"/>
            <a:ext cx="227263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Министерство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жилищно-коммунального хозяйства Белгородской области</a:t>
            </a:r>
          </a:p>
        </p:txBody>
      </p:sp>
      <p:sp>
        <p:nvSpPr>
          <p:cNvPr id="18" name="Google Shape;55;p13">
            <a:extLst>
              <a:ext uri="{FF2B5EF4-FFF2-40B4-BE49-F238E27FC236}">
                <a16:creationId xmlns:a16="http://schemas.microsoft.com/office/drawing/2014/main" id="{F4FAB861-79BD-A951-B596-04344D439F35}"/>
              </a:ext>
            </a:extLst>
          </p:cNvPr>
          <p:cNvSpPr txBox="1"/>
          <p:nvPr/>
        </p:nvSpPr>
        <p:spPr>
          <a:xfrm>
            <a:off x="3985654" y="1067388"/>
            <a:ext cx="159264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Центр энергосбережения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E7DEB5-10C4-6C47-DA8E-170436FAC21C}"/>
              </a:ext>
            </a:extLst>
          </p:cNvPr>
          <p:cNvSpPr/>
          <p:nvPr/>
        </p:nvSpPr>
        <p:spPr>
          <a:xfrm>
            <a:off x="0" y="6696297"/>
            <a:ext cx="9906000" cy="161703"/>
          </a:xfrm>
          <a:prstGeom prst="rect">
            <a:avLst/>
          </a:prstGeom>
          <a:gradFill>
            <a:gsLst>
              <a:gs pos="70000">
                <a:srgbClr val="92D050">
                  <a:lumMod val="78000"/>
                </a:srgbClr>
              </a:gs>
              <a:gs pos="35000">
                <a:srgbClr val="6CCFF6"/>
              </a:gs>
              <a:gs pos="0">
                <a:srgbClr val="612A8A"/>
              </a:gs>
              <a:gs pos="100000">
                <a:srgbClr val="FFC817">
                  <a:alpha val="67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Google Shape;55;p13">
            <a:extLst>
              <a:ext uri="{FF2B5EF4-FFF2-40B4-BE49-F238E27FC236}">
                <a16:creationId xmlns:a16="http://schemas.microsoft.com/office/drawing/2014/main" id="{7CFE8DB9-6AFA-4F14-97AE-B3E6C8232012}"/>
              </a:ext>
            </a:extLst>
          </p:cNvPr>
          <p:cNvSpPr txBox="1"/>
          <p:nvPr/>
        </p:nvSpPr>
        <p:spPr>
          <a:xfrm>
            <a:off x="0" y="6513043"/>
            <a:ext cx="9906000" cy="161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9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Цифровой оператор инженерных систем зданий учреждений бюджетной сферы Белгородской области. План внедрения на объектах г. Белгорода в 2022 году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DE5DEC7-48C1-3BA7-E4D2-BC063C2CC5CE}"/>
              </a:ext>
            </a:extLst>
          </p:cNvPr>
          <p:cNvSpPr/>
          <p:nvPr/>
        </p:nvSpPr>
        <p:spPr>
          <a:xfrm>
            <a:off x="617786" y="1572458"/>
            <a:ext cx="918153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Эффективность контроля режимов потребления тепловой энергии</a:t>
            </a:r>
          </a:p>
          <a:p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(по данным исполненных энергосервисных контрактов)</a:t>
            </a:r>
          </a:p>
        </p:txBody>
      </p:sp>
      <p:sp>
        <p:nvSpPr>
          <p:cNvPr id="14" name="Google Shape;55;p13">
            <a:extLst>
              <a:ext uri="{FF2B5EF4-FFF2-40B4-BE49-F238E27FC236}">
                <a16:creationId xmlns:a16="http://schemas.microsoft.com/office/drawing/2014/main" id="{4DBCD033-522D-EE11-09A6-BB5E35C86B96}"/>
              </a:ext>
            </a:extLst>
          </p:cNvPr>
          <p:cNvSpPr txBox="1"/>
          <p:nvPr/>
        </p:nvSpPr>
        <p:spPr>
          <a:xfrm rot="16200000">
            <a:off x="542923" y="4201170"/>
            <a:ext cx="791343" cy="428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Гкал</a:t>
            </a: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2311697"/>
              </p:ext>
            </p:extLst>
          </p:nvPr>
        </p:nvGraphicFramePr>
        <p:xfrm>
          <a:off x="1048466" y="2661170"/>
          <a:ext cx="7836357" cy="3593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40DB4F7-CB0E-CD7E-8FAE-25B17681D1DF}"/>
              </a:ext>
            </a:extLst>
          </p:cNvPr>
          <p:cNvSpPr/>
          <p:nvPr/>
        </p:nvSpPr>
        <p:spPr>
          <a:xfrm>
            <a:off x="3710137" y="2806756"/>
            <a:ext cx="2606844" cy="3124651"/>
          </a:xfrm>
          <a:prstGeom prst="rect">
            <a:avLst/>
          </a:prstGeom>
          <a:solidFill>
            <a:schemeClr val="accent5">
              <a:alpha val="24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06046631-7511-70FC-694D-F052D4D20154}"/>
              </a:ext>
            </a:extLst>
          </p:cNvPr>
          <p:cNvSpPr/>
          <p:nvPr/>
        </p:nvSpPr>
        <p:spPr>
          <a:xfrm>
            <a:off x="3710134" y="5547343"/>
            <a:ext cx="2606845" cy="384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Контроль режимов </a:t>
            </a:r>
            <a:r>
              <a:rPr lang="ru-RU" sz="1000" u="sng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ведётся</a:t>
            </a:r>
          </a:p>
          <a:p>
            <a:pPr algn="ct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средняя экономия - 74 Гкал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9564F60-A6B4-4A10-BA8B-C805C49E5511}"/>
              </a:ext>
            </a:extLst>
          </p:cNvPr>
          <p:cNvSpPr/>
          <p:nvPr/>
        </p:nvSpPr>
        <p:spPr>
          <a:xfrm>
            <a:off x="2900362" y="2380899"/>
            <a:ext cx="4105275" cy="384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Графики объемов экономии тепловой энергии </a:t>
            </a:r>
            <a:r>
              <a:rPr lang="ru-RU" sz="1200" dirty="0" err="1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пообъектно</a:t>
            </a:r>
            <a:endParaRPr lang="ru-RU" sz="1200" dirty="0">
              <a:solidFill>
                <a:schemeClr val="bg2">
                  <a:lumMod val="50000"/>
                </a:schemeClr>
              </a:solidFill>
              <a:ea typeface="KaiTi" panose="02010609060101010101" pitchFamily="49" charset="-122"/>
              <a:cs typeface="Lucida Sans Unicode" panose="020B0602030504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372FA147-EDCA-0CD7-19F4-E183D09A9966}"/>
              </a:ext>
            </a:extLst>
          </p:cNvPr>
          <p:cNvSpPr/>
          <p:nvPr/>
        </p:nvSpPr>
        <p:spPr>
          <a:xfrm>
            <a:off x="6316980" y="5547343"/>
            <a:ext cx="2284095" cy="384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Контроль режимов </a:t>
            </a:r>
            <a:r>
              <a:rPr lang="ru-RU" sz="1000" u="sng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отсутствует</a:t>
            </a:r>
          </a:p>
          <a:p>
            <a:pPr algn="ct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средняя экономия - 14 Гкал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2FD669A8-2F18-37E5-CCBB-E877CC0FBF32}"/>
              </a:ext>
            </a:extLst>
          </p:cNvPr>
          <p:cNvSpPr/>
          <p:nvPr/>
        </p:nvSpPr>
        <p:spPr>
          <a:xfrm>
            <a:off x="1481329" y="2806757"/>
            <a:ext cx="1160906" cy="384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Начало</a:t>
            </a:r>
          </a:p>
          <a:p>
            <a:pPr algn="r"/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контрактов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0DFD2853-042E-CDBF-D0E0-71559DC77FB8}"/>
              </a:ext>
            </a:extLst>
          </p:cNvPr>
          <p:cNvSpPr/>
          <p:nvPr/>
        </p:nvSpPr>
        <p:spPr>
          <a:xfrm>
            <a:off x="6316980" y="2786516"/>
            <a:ext cx="1067902" cy="3840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Завершение</a:t>
            </a:r>
          </a:p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контрактов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196EBE6-558F-32DE-B39A-39C55CBE0F8B}"/>
              </a:ext>
            </a:extLst>
          </p:cNvPr>
          <p:cNvCxnSpPr>
            <a:cxnSpLocks/>
          </p:cNvCxnSpPr>
          <p:nvPr/>
        </p:nvCxnSpPr>
        <p:spPr>
          <a:xfrm>
            <a:off x="2642235" y="2828308"/>
            <a:ext cx="0" cy="305433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4E087567-A621-83D4-DB02-5C846F75E590}"/>
              </a:ext>
            </a:extLst>
          </p:cNvPr>
          <p:cNvCxnSpPr>
            <a:cxnSpLocks/>
          </p:cNvCxnSpPr>
          <p:nvPr/>
        </p:nvCxnSpPr>
        <p:spPr>
          <a:xfrm>
            <a:off x="6316981" y="2828308"/>
            <a:ext cx="0" cy="305433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1D3B6AB-F7D7-FE73-A338-99143DA9B095}"/>
              </a:ext>
            </a:extLst>
          </p:cNvPr>
          <p:cNvSpPr/>
          <p:nvPr/>
        </p:nvSpPr>
        <p:spPr>
          <a:xfrm rot="16200000">
            <a:off x="-515207" y="4244217"/>
            <a:ext cx="2531171" cy="222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Объем экономии тепловой энергии</a:t>
            </a:r>
          </a:p>
        </p:txBody>
      </p:sp>
    </p:spTree>
    <p:extLst>
      <p:ext uri="{BB962C8B-B14F-4D97-AF65-F5344CB8AC3E}">
        <p14:creationId xmlns:p14="http://schemas.microsoft.com/office/powerpoint/2010/main" val="174980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32DE27E-1A04-B676-374D-D02E263AC0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5063" y="1098535"/>
            <a:ext cx="1007998" cy="252000"/>
          </a:xfrm>
          <a:prstGeom prst="rect">
            <a:avLst/>
          </a:prstGeom>
        </p:spPr>
      </p:pic>
      <p:pic>
        <p:nvPicPr>
          <p:cNvPr id="11" name="Picture 4" descr="Институт энергетики, ИТ и управляющих систем">
            <a:extLst>
              <a:ext uri="{FF2B5EF4-FFF2-40B4-BE49-F238E27FC236}">
                <a16:creationId xmlns:a16="http://schemas.microsoft.com/office/drawing/2014/main" id="{D455024B-68DD-F662-8226-1CE3EBB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41" y="994352"/>
            <a:ext cx="1478879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62886E6-5C63-FD12-8D6A-9D5AE285F4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593" y="1125168"/>
            <a:ext cx="323817" cy="25200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5C7042E-7EAB-256B-ADC9-EB81EC9E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6" y="1090420"/>
            <a:ext cx="324000" cy="385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Google Shape;55;p13">
            <a:extLst>
              <a:ext uri="{FF2B5EF4-FFF2-40B4-BE49-F238E27FC236}">
                <a16:creationId xmlns:a16="http://schemas.microsoft.com/office/drawing/2014/main" id="{6922634E-92F2-6248-64E6-66194ABD12FF}"/>
              </a:ext>
            </a:extLst>
          </p:cNvPr>
          <p:cNvSpPr txBox="1"/>
          <p:nvPr/>
        </p:nvSpPr>
        <p:spPr>
          <a:xfrm>
            <a:off x="1032670" y="1012352"/>
            <a:ext cx="227263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Министерство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жилищно-коммунального хозяйства Белгородской области</a:t>
            </a:r>
          </a:p>
        </p:txBody>
      </p:sp>
      <p:sp>
        <p:nvSpPr>
          <p:cNvPr id="18" name="Google Shape;55;p13">
            <a:extLst>
              <a:ext uri="{FF2B5EF4-FFF2-40B4-BE49-F238E27FC236}">
                <a16:creationId xmlns:a16="http://schemas.microsoft.com/office/drawing/2014/main" id="{F4FAB861-79BD-A951-B596-04344D439F35}"/>
              </a:ext>
            </a:extLst>
          </p:cNvPr>
          <p:cNvSpPr txBox="1"/>
          <p:nvPr/>
        </p:nvSpPr>
        <p:spPr>
          <a:xfrm>
            <a:off x="3985654" y="1067388"/>
            <a:ext cx="159264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Центр энергосбережения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E7DEB5-10C4-6C47-DA8E-170436FAC21C}"/>
              </a:ext>
            </a:extLst>
          </p:cNvPr>
          <p:cNvSpPr/>
          <p:nvPr/>
        </p:nvSpPr>
        <p:spPr>
          <a:xfrm>
            <a:off x="0" y="6696297"/>
            <a:ext cx="9906000" cy="161703"/>
          </a:xfrm>
          <a:prstGeom prst="rect">
            <a:avLst/>
          </a:prstGeom>
          <a:gradFill>
            <a:gsLst>
              <a:gs pos="70000">
                <a:srgbClr val="92D050">
                  <a:lumMod val="78000"/>
                </a:srgbClr>
              </a:gs>
              <a:gs pos="35000">
                <a:srgbClr val="6CCFF6"/>
              </a:gs>
              <a:gs pos="0">
                <a:srgbClr val="612A8A"/>
              </a:gs>
              <a:gs pos="100000">
                <a:srgbClr val="FFC817">
                  <a:alpha val="67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Google Shape;55;p13">
            <a:extLst>
              <a:ext uri="{FF2B5EF4-FFF2-40B4-BE49-F238E27FC236}">
                <a16:creationId xmlns:a16="http://schemas.microsoft.com/office/drawing/2014/main" id="{7CFE8DB9-6AFA-4F14-97AE-B3E6C8232012}"/>
              </a:ext>
            </a:extLst>
          </p:cNvPr>
          <p:cNvSpPr txBox="1"/>
          <p:nvPr/>
        </p:nvSpPr>
        <p:spPr>
          <a:xfrm>
            <a:off x="0" y="6513043"/>
            <a:ext cx="9906000" cy="161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9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Цифровой оператор инженерных систем зданий учреждений бюджетной сферы Белгородской области. План внедрения на объектах г. Белгорода в 2022 году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DE5DEC7-48C1-3BA7-E4D2-BC063C2CC5CE}"/>
              </a:ext>
            </a:extLst>
          </p:cNvPr>
          <p:cNvSpPr/>
          <p:nvPr/>
        </p:nvSpPr>
        <p:spPr>
          <a:xfrm>
            <a:off x="640258" y="1591613"/>
            <a:ext cx="918153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Цели и задачи внедрения информационной системы</a:t>
            </a:r>
          </a:p>
          <a:p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«Цифровой оператор инженерных систем зданий»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4AE841B-9BE5-4AAF-687A-A1A2DC99E460}"/>
              </a:ext>
            </a:extLst>
          </p:cNvPr>
          <p:cNvSpPr/>
          <p:nvPr/>
        </p:nvSpPr>
        <p:spPr>
          <a:xfrm>
            <a:off x="640258" y="2920989"/>
            <a:ext cx="4238994" cy="408086"/>
          </a:xfrm>
          <a:prstGeom prst="rect">
            <a:avLst/>
          </a:prstGeom>
          <a:ln>
            <a:noFill/>
          </a:ln>
          <a:effectLst/>
        </p:spPr>
        <p:txBody>
          <a:bodyPr wrap="square">
            <a:noAutofit/>
          </a:bodyPr>
          <a:lstStyle/>
          <a:p>
            <a:pPr algn="ctr">
              <a:defRPr/>
            </a:pPr>
            <a:r>
              <a:rPr lang="ru-RU" sz="1200" b="1" u="sng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Предотвращение аварийных ситуаций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52FDC4C-2060-96F2-66EF-A9CAE8D330F1}"/>
              </a:ext>
            </a:extLst>
          </p:cNvPr>
          <p:cNvSpPr/>
          <p:nvPr/>
        </p:nvSpPr>
        <p:spPr>
          <a:xfrm>
            <a:off x="1072377" y="3990433"/>
            <a:ext cx="37441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2. Круглосуточный контроль работоспособности оборудования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BBB08885-3FAC-888E-B32F-9E3853445E5D}"/>
              </a:ext>
            </a:extLst>
          </p:cNvPr>
          <p:cNvSpPr/>
          <p:nvPr/>
        </p:nvSpPr>
        <p:spPr>
          <a:xfrm>
            <a:off x="1072376" y="4606681"/>
            <a:ext cx="36917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3. Оперативное выявление и устранение отклонений рабочих параметров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407FC1B1-04BE-15CD-45CD-807928D4DFD5}"/>
              </a:ext>
            </a:extLst>
          </p:cNvPr>
          <p:cNvSpPr/>
          <p:nvPr/>
        </p:nvSpPr>
        <p:spPr>
          <a:xfrm>
            <a:off x="1074816" y="3470806"/>
            <a:ext cx="346480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1. Своевременное техническое обслуживание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7378382-CB90-20D5-51FD-120F7360E367}"/>
              </a:ext>
            </a:extLst>
          </p:cNvPr>
          <p:cNvSpPr/>
          <p:nvPr/>
        </p:nvSpPr>
        <p:spPr>
          <a:xfrm>
            <a:off x="4953000" y="2920989"/>
            <a:ext cx="4504834" cy="389105"/>
          </a:xfrm>
          <a:prstGeom prst="rect">
            <a:avLst/>
          </a:prstGeom>
          <a:ln>
            <a:noFill/>
          </a:ln>
          <a:effectLst/>
        </p:spPr>
        <p:txBody>
          <a:bodyPr wrap="square">
            <a:noAutofit/>
          </a:bodyPr>
          <a:lstStyle/>
          <a:p>
            <a:pPr algn="ctr"/>
            <a:r>
              <a:rPr lang="ru-RU" sz="1200" b="1" u="sng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Обеспечение энергосбережения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9C8601CD-7C17-2336-83D0-CFCE2FC8CDD5}"/>
              </a:ext>
            </a:extLst>
          </p:cNvPr>
          <p:cNvSpPr/>
          <p:nvPr/>
        </p:nvSpPr>
        <p:spPr>
          <a:xfrm>
            <a:off x="5810432" y="4033739"/>
            <a:ext cx="37441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2. Поддержание рациональных режимов потребления ресурсов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2FD59F69-4B75-DF66-53C6-B1B0E6EB5AFC}"/>
              </a:ext>
            </a:extLst>
          </p:cNvPr>
          <p:cNvSpPr/>
          <p:nvPr/>
        </p:nvSpPr>
        <p:spPr>
          <a:xfrm>
            <a:off x="5810432" y="4671478"/>
            <a:ext cx="36435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3. Разработка мероприятий по энергосбережению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140A4FE4-A101-C1CE-0A1B-F950A4FB8D31}"/>
              </a:ext>
            </a:extLst>
          </p:cNvPr>
          <p:cNvSpPr/>
          <p:nvPr/>
        </p:nvSpPr>
        <p:spPr>
          <a:xfrm>
            <a:off x="5810432" y="3454595"/>
            <a:ext cx="346480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1. Наладка (регулировка) инженерных систем</a:t>
            </a:r>
          </a:p>
        </p:txBody>
      </p:sp>
    </p:spTree>
    <p:extLst>
      <p:ext uri="{BB962C8B-B14F-4D97-AF65-F5344CB8AC3E}">
        <p14:creationId xmlns:p14="http://schemas.microsoft.com/office/powerpoint/2010/main" val="689963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32DE27E-1A04-B676-374D-D02E263AC0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5063" y="1098535"/>
            <a:ext cx="1007998" cy="252000"/>
          </a:xfrm>
          <a:prstGeom prst="rect">
            <a:avLst/>
          </a:prstGeom>
        </p:spPr>
      </p:pic>
      <p:pic>
        <p:nvPicPr>
          <p:cNvPr id="11" name="Picture 4" descr="Институт энергетики, ИТ и управляющих систем">
            <a:extLst>
              <a:ext uri="{FF2B5EF4-FFF2-40B4-BE49-F238E27FC236}">
                <a16:creationId xmlns:a16="http://schemas.microsoft.com/office/drawing/2014/main" id="{D455024B-68DD-F662-8226-1CE3EBB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41" y="994352"/>
            <a:ext cx="1478879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62886E6-5C63-FD12-8D6A-9D5AE285F4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593" y="1125168"/>
            <a:ext cx="323817" cy="25200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5C7042E-7EAB-256B-ADC9-EB81EC9E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6" y="1090420"/>
            <a:ext cx="324000" cy="385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Google Shape;55;p13">
            <a:extLst>
              <a:ext uri="{FF2B5EF4-FFF2-40B4-BE49-F238E27FC236}">
                <a16:creationId xmlns:a16="http://schemas.microsoft.com/office/drawing/2014/main" id="{6922634E-92F2-6248-64E6-66194ABD12FF}"/>
              </a:ext>
            </a:extLst>
          </p:cNvPr>
          <p:cNvSpPr txBox="1"/>
          <p:nvPr/>
        </p:nvSpPr>
        <p:spPr>
          <a:xfrm>
            <a:off x="1032670" y="1012352"/>
            <a:ext cx="227263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Министерство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жилищно-коммунального хозяйства Белгородской области</a:t>
            </a:r>
          </a:p>
        </p:txBody>
      </p:sp>
      <p:sp>
        <p:nvSpPr>
          <p:cNvPr id="18" name="Google Shape;55;p13">
            <a:extLst>
              <a:ext uri="{FF2B5EF4-FFF2-40B4-BE49-F238E27FC236}">
                <a16:creationId xmlns:a16="http://schemas.microsoft.com/office/drawing/2014/main" id="{F4FAB861-79BD-A951-B596-04344D439F35}"/>
              </a:ext>
            </a:extLst>
          </p:cNvPr>
          <p:cNvSpPr txBox="1"/>
          <p:nvPr/>
        </p:nvSpPr>
        <p:spPr>
          <a:xfrm>
            <a:off x="3985654" y="1067388"/>
            <a:ext cx="159264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Центр энергосбережения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E7DEB5-10C4-6C47-DA8E-170436FAC21C}"/>
              </a:ext>
            </a:extLst>
          </p:cNvPr>
          <p:cNvSpPr/>
          <p:nvPr/>
        </p:nvSpPr>
        <p:spPr>
          <a:xfrm>
            <a:off x="0" y="6696297"/>
            <a:ext cx="9906000" cy="161703"/>
          </a:xfrm>
          <a:prstGeom prst="rect">
            <a:avLst/>
          </a:prstGeom>
          <a:gradFill>
            <a:gsLst>
              <a:gs pos="70000">
                <a:srgbClr val="92D050">
                  <a:lumMod val="78000"/>
                </a:srgbClr>
              </a:gs>
              <a:gs pos="35000">
                <a:srgbClr val="6CCFF6"/>
              </a:gs>
              <a:gs pos="0">
                <a:srgbClr val="612A8A"/>
              </a:gs>
              <a:gs pos="100000">
                <a:srgbClr val="FFC817">
                  <a:alpha val="67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Google Shape;55;p13">
            <a:extLst>
              <a:ext uri="{FF2B5EF4-FFF2-40B4-BE49-F238E27FC236}">
                <a16:creationId xmlns:a16="http://schemas.microsoft.com/office/drawing/2014/main" id="{7CFE8DB9-6AFA-4F14-97AE-B3E6C8232012}"/>
              </a:ext>
            </a:extLst>
          </p:cNvPr>
          <p:cNvSpPr txBox="1"/>
          <p:nvPr/>
        </p:nvSpPr>
        <p:spPr>
          <a:xfrm>
            <a:off x="0" y="6513043"/>
            <a:ext cx="9906000" cy="161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9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Цифровой оператор инженерных систем зданий учреждений бюджетной сферы Белгородской области. План внедрения на объектах г. Белгорода в 2022 году</a:t>
            </a:r>
          </a:p>
        </p:txBody>
      </p:sp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070E8951-622A-014A-A0CE-A2BC847E1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776848"/>
              </p:ext>
            </p:extLst>
          </p:nvPr>
        </p:nvGraphicFramePr>
        <p:xfrm>
          <a:off x="103144" y="3009300"/>
          <a:ext cx="3480028" cy="302429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512463">
                  <a:extLst>
                    <a:ext uri="{9D8B030D-6E8A-4147-A177-3AD203B41FA5}">
                      <a16:colId xmlns:a16="http://schemas.microsoft.com/office/drawing/2014/main" val="3054867268"/>
                    </a:ext>
                  </a:extLst>
                </a:gridCol>
                <a:gridCol w="142107">
                  <a:extLst>
                    <a:ext uri="{9D8B030D-6E8A-4147-A177-3AD203B41FA5}">
                      <a16:colId xmlns:a16="http://schemas.microsoft.com/office/drawing/2014/main" val="3588675600"/>
                    </a:ext>
                  </a:extLst>
                </a:gridCol>
                <a:gridCol w="246743">
                  <a:extLst>
                    <a:ext uri="{9D8B030D-6E8A-4147-A177-3AD203B41FA5}">
                      <a16:colId xmlns:a16="http://schemas.microsoft.com/office/drawing/2014/main" val="1900365625"/>
                    </a:ext>
                  </a:extLst>
                </a:gridCol>
                <a:gridCol w="578715">
                  <a:extLst>
                    <a:ext uri="{9D8B030D-6E8A-4147-A177-3AD203B41FA5}">
                      <a16:colId xmlns:a16="http://schemas.microsoft.com/office/drawing/2014/main" val="1955587322"/>
                    </a:ext>
                  </a:extLst>
                </a:gridCol>
              </a:tblGrid>
              <a:tr h="746683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всего</a:t>
                      </a:r>
                    </a:p>
                    <a:p>
                      <a:pPr algn="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юридических лиц</a:t>
                      </a: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sng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172</a:t>
                      </a:r>
                    </a:p>
                  </a:txBody>
                  <a:tcPr marL="6021" marR="6021" marT="6021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7301003"/>
                  </a:ext>
                </a:extLst>
              </a:tr>
              <a:tr h="730797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u="none" strike="noStrike" dirty="0">
                          <a:effectLst/>
                          <a:latin typeface="+mn-lt"/>
                          <a:cs typeface="Segoe UI" panose="020B0502040204020203" pitchFamily="34" charset="0"/>
                        </a:rPr>
                        <a:t>зданий </a:t>
                      </a:r>
                    </a:p>
                    <a:p>
                      <a:pPr algn="r" fontAlgn="ctr"/>
                      <a:r>
                        <a:rPr lang="ru-RU" sz="1000" b="0" u="none" strike="noStrike" dirty="0">
                          <a:effectLst/>
                          <a:latin typeface="+mn-lt"/>
                          <a:cs typeface="Segoe UI" panose="020B0502040204020203" pitchFamily="34" charset="0"/>
                        </a:rPr>
                        <a:t>на балансе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u="sng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195</a:t>
                      </a:r>
                      <a:endParaRPr lang="ru-RU" sz="1600" b="0" i="0" u="sng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112903"/>
                  </a:ext>
                </a:extLst>
              </a:tr>
              <a:tr h="762570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u="none" strike="noStrike" dirty="0">
                          <a:effectLst/>
                          <a:latin typeface="+mn-lt"/>
                          <a:cs typeface="Segoe UI" panose="020B0502040204020203" pitchFamily="34" charset="0"/>
                        </a:rPr>
                        <a:t>инженерных </a:t>
                      </a:r>
                    </a:p>
                    <a:p>
                      <a:pPr algn="r" fontAlgn="ctr"/>
                      <a:r>
                        <a:rPr lang="ru-RU" sz="1000" b="0" u="none" strike="noStrike" dirty="0">
                          <a:effectLst/>
                          <a:latin typeface="+mn-lt"/>
                          <a:cs typeface="Segoe UI" panose="020B0502040204020203" pitchFamily="34" charset="0"/>
                        </a:rPr>
                        <a:t>систем зданий</a:t>
                      </a: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u="sng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780</a:t>
                      </a:r>
                      <a:endParaRPr lang="ru-RU" sz="1600" b="0" i="0" u="sng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893164"/>
                  </a:ext>
                </a:extLst>
              </a:tr>
              <a:tr h="784248"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u="none" strike="noStrike" dirty="0">
                          <a:effectLst/>
                          <a:latin typeface="+mn-lt"/>
                          <a:cs typeface="Segoe UI" panose="020B0502040204020203" pitchFamily="34" charset="0"/>
                        </a:rPr>
                        <a:t>Контролируемых </a:t>
                      </a:r>
                    </a:p>
                    <a:p>
                      <a:pPr algn="r" fontAlgn="ctr"/>
                      <a:r>
                        <a:rPr lang="ru-RU" sz="1000" b="0" u="none" strike="noStrike" dirty="0">
                          <a:effectLst/>
                          <a:latin typeface="+mn-lt"/>
                          <a:cs typeface="Segoe UI" panose="020B0502040204020203" pitchFamily="34" charset="0"/>
                        </a:rPr>
                        <a:t>параметров работы </a:t>
                      </a: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1800" b="0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6021" marR="6021" marT="602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sng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4</a:t>
                      </a:r>
                      <a:r>
                        <a:rPr lang="en-US" sz="1600" b="0" i="0" u="sng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ru-RU" sz="1600" b="0" i="0" u="sng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592</a:t>
                      </a:r>
                    </a:p>
                  </a:txBody>
                  <a:tcPr marL="6021" marR="6021" marT="6021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5875854"/>
                  </a:ext>
                </a:extLst>
              </a:tr>
            </a:tbl>
          </a:graphicData>
        </a:graphic>
      </p:graphicFrame>
      <p:graphicFrame>
        <p:nvGraphicFramePr>
          <p:cNvPr id="14" name="Таблица 4">
            <a:extLst>
              <a:ext uri="{FF2B5EF4-FFF2-40B4-BE49-F238E27FC236}">
                <a16:creationId xmlns:a16="http://schemas.microsoft.com/office/drawing/2014/main" id="{5F7D6AD7-52F2-9BBF-A2BE-134544A61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557819"/>
              </p:ext>
            </p:extLst>
          </p:nvPr>
        </p:nvGraphicFramePr>
        <p:xfrm>
          <a:off x="4869712" y="2559492"/>
          <a:ext cx="4288915" cy="3231118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664123">
                  <a:extLst>
                    <a:ext uri="{9D8B030D-6E8A-4147-A177-3AD203B41FA5}">
                      <a16:colId xmlns:a16="http://schemas.microsoft.com/office/drawing/2014/main" val="1879793379"/>
                    </a:ext>
                  </a:extLst>
                </a:gridCol>
                <a:gridCol w="1312396">
                  <a:extLst>
                    <a:ext uri="{9D8B030D-6E8A-4147-A177-3AD203B41FA5}">
                      <a16:colId xmlns:a16="http://schemas.microsoft.com/office/drawing/2014/main" val="1702273199"/>
                    </a:ext>
                  </a:extLst>
                </a:gridCol>
                <a:gridCol w="1312396">
                  <a:extLst>
                    <a:ext uri="{9D8B030D-6E8A-4147-A177-3AD203B41FA5}">
                      <a16:colId xmlns:a16="http://schemas.microsoft.com/office/drawing/2014/main" val="393448825"/>
                    </a:ext>
                  </a:extLst>
                </a:gridCol>
              </a:tblGrid>
              <a:tr h="417267">
                <a:tc grid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KaiTi" panose="02010609060101010101" pitchFamily="49" charset="-122"/>
                          <a:cs typeface="Lucida Sans Unicode" panose="020B0602030504020204" pitchFamily="34" charset="0"/>
                        </a:rPr>
                        <a:t>Обеспеченность устройствами связи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197879"/>
                  </a:ext>
                </a:extLst>
              </a:tr>
              <a:tr h="512238">
                <a:tc>
                  <a:txBody>
                    <a:bodyPr/>
                    <a:lstStyle/>
                    <a:p>
                      <a:pPr algn="r"/>
                      <a:r>
                        <a:rPr lang="ru-RU" sz="1200" b="0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установлено</a:t>
                      </a:r>
                      <a:endParaRPr lang="ru-RU" sz="1200" b="0" i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необходимо установить</a:t>
                      </a:r>
                      <a:endParaRPr lang="ru-RU" sz="1200" b="0" i="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8173545"/>
                  </a:ext>
                </a:extLst>
              </a:tr>
              <a:tr h="472903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всех инженерных системах, в том числе: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sng" dirty="0"/>
                        <a:t>644</a:t>
                      </a:r>
                      <a:endParaRPr lang="ru-RU" sz="1600" b="0" u="sng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u="sng" dirty="0"/>
                        <a:t>362</a:t>
                      </a:r>
                      <a:endParaRPr lang="ru-RU" sz="1600" b="0" u="sng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7218453"/>
                  </a:ext>
                </a:extLst>
              </a:tr>
              <a:tr h="472903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/>
                        <a:t>- отопление</a:t>
                      </a:r>
                    </a:p>
                    <a:p>
                      <a:pPr algn="r"/>
                      <a:r>
                        <a:rPr lang="ru-RU" sz="1000" b="0" dirty="0"/>
                        <a:t>и вентиляция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/>
                        <a:t>172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/>
                        <a:t>165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1366287"/>
                  </a:ext>
                </a:extLst>
              </a:tr>
              <a:tr h="472903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/>
                        <a:t>- горячее</a:t>
                      </a:r>
                    </a:p>
                    <a:p>
                      <a:pPr algn="r"/>
                      <a:r>
                        <a:rPr lang="ru-RU" sz="1000" b="0" dirty="0"/>
                        <a:t> водоснабжение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/>
                        <a:t>55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/>
                        <a:t>97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074964"/>
                  </a:ext>
                </a:extLst>
              </a:tr>
              <a:tr h="430929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/>
                        <a:t>- электроэнергия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/>
                        <a:t>254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/>
                        <a:t>61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386267"/>
                  </a:ext>
                </a:extLst>
              </a:tr>
              <a:tr h="451975">
                <a:tc>
                  <a:txBody>
                    <a:bodyPr/>
                    <a:lstStyle/>
                    <a:p>
                      <a:pPr algn="r"/>
                      <a:r>
                        <a:rPr lang="ru-RU" sz="1000" b="0" dirty="0"/>
                        <a:t>- холодное </a:t>
                      </a:r>
                    </a:p>
                    <a:p>
                      <a:pPr algn="r"/>
                      <a:r>
                        <a:rPr lang="ru-RU" sz="1000" b="0" dirty="0"/>
                        <a:t>водоснабжение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/>
                        <a:t>163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/>
                        <a:t>39</a:t>
                      </a:r>
                      <a:endParaRPr lang="ru-RU" sz="1000" b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91274"/>
                  </a:ext>
                </a:extLst>
              </a:tr>
            </a:tbl>
          </a:graphicData>
        </a:graphic>
      </p:graphicFrame>
      <p:sp>
        <p:nvSpPr>
          <p:cNvPr id="16" name="Google Shape;55;p13">
            <a:extLst>
              <a:ext uri="{FF2B5EF4-FFF2-40B4-BE49-F238E27FC236}">
                <a16:creationId xmlns:a16="http://schemas.microsoft.com/office/drawing/2014/main" id="{BFEFEDF6-EB25-7716-11F1-BE1EB302D46C}"/>
              </a:ext>
            </a:extLst>
          </p:cNvPr>
          <p:cNvSpPr txBox="1"/>
          <p:nvPr/>
        </p:nvSpPr>
        <p:spPr>
          <a:xfrm>
            <a:off x="587877" y="2559492"/>
            <a:ext cx="4205628" cy="428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Муниципальные учреждения</a:t>
            </a:r>
          </a:p>
        </p:txBody>
      </p:sp>
      <p:sp>
        <p:nvSpPr>
          <p:cNvPr id="19" name="Google Shape;55;p13">
            <a:extLst>
              <a:ext uri="{FF2B5EF4-FFF2-40B4-BE49-F238E27FC236}">
                <a16:creationId xmlns:a16="http://schemas.microsoft.com/office/drawing/2014/main" id="{7CC2D5EF-9794-061E-1428-824619A3BCFD}"/>
              </a:ext>
            </a:extLst>
          </p:cNvPr>
          <p:cNvSpPr txBox="1"/>
          <p:nvPr/>
        </p:nvSpPr>
        <p:spPr>
          <a:xfrm>
            <a:off x="724466" y="1683949"/>
            <a:ext cx="3523685" cy="593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defRPr>
            </a:lvl1pPr>
          </a:lstStyle>
          <a:p>
            <a:pPr algn="l"/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Общая информация по</a:t>
            </a:r>
          </a:p>
          <a:p>
            <a:pPr algn="l"/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муниципальным учреждениям города Белгорода</a:t>
            </a:r>
          </a:p>
        </p:txBody>
      </p:sp>
    </p:spTree>
    <p:extLst>
      <p:ext uri="{BB962C8B-B14F-4D97-AF65-F5344CB8AC3E}">
        <p14:creationId xmlns:p14="http://schemas.microsoft.com/office/powerpoint/2010/main" val="1827220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32DE27E-1A04-B676-374D-D02E263AC0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14053" y="190597"/>
            <a:ext cx="1223378" cy="305845"/>
          </a:xfrm>
          <a:prstGeom prst="rect">
            <a:avLst/>
          </a:prstGeom>
        </p:spPr>
      </p:pic>
      <p:pic>
        <p:nvPicPr>
          <p:cNvPr id="11" name="Picture 4" descr="Институт энергетики, ИТ и управляющих систем">
            <a:extLst>
              <a:ext uri="{FF2B5EF4-FFF2-40B4-BE49-F238E27FC236}">
                <a16:creationId xmlns:a16="http://schemas.microsoft.com/office/drawing/2014/main" id="{D455024B-68DD-F662-8226-1CE3EBB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9572" y="102300"/>
            <a:ext cx="1478879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62886E6-5C63-FD12-8D6A-9D5AE285F4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513" y="222160"/>
            <a:ext cx="323817" cy="25200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5C7042E-7EAB-256B-ADC9-EB81EC9E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29" y="173620"/>
            <a:ext cx="324000" cy="385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Google Shape;55;p13">
            <a:extLst>
              <a:ext uri="{FF2B5EF4-FFF2-40B4-BE49-F238E27FC236}">
                <a16:creationId xmlns:a16="http://schemas.microsoft.com/office/drawing/2014/main" id="{6922634E-92F2-6248-64E6-66194ABD12FF}"/>
              </a:ext>
            </a:extLst>
          </p:cNvPr>
          <p:cNvSpPr txBox="1"/>
          <p:nvPr/>
        </p:nvSpPr>
        <p:spPr>
          <a:xfrm>
            <a:off x="739233" y="95552"/>
            <a:ext cx="227263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Министерство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жилищно-коммунального хозяйства Белгородской области</a:t>
            </a:r>
          </a:p>
        </p:txBody>
      </p:sp>
      <p:sp>
        <p:nvSpPr>
          <p:cNvPr id="18" name="Google Shape;55;p13">
            <a:extLst>
              <a:ext uri="{FF2B5EF4-FFF2-40B4-BE49-F238E27FC236}">
                <a16:creationId xmlns:a16="http://schemas.microsoft.com/office/drawing/2014/main" id="{F4FAB861-79BD-A951-B596-04344D439F35}"/>
              </a:ext>
            </a:extLst>
          </p:cNvPr>
          <p:cNvSpPr txBox="1"/>
          <p:nvPr/>
        </p:nvSpPr>
        <p:spPr>
          <a:xfrm>
            <a:off x="4822051" y="156300"/>
            <a:ext cx="159264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Центр энергосбережения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E7DEB5-10C4-6C47-DA8E-170436FAC21C}"/>
              </a:ext>
            </a:extLst>
          </p:cNvPr>
          <p:cNvSpPr/>
          <p:nvPr/>
        </p:nvSpPr>
        <p:spPr>
          <a:xfrm>
            <a:off x="0" y="6696297"/>
            <a:ext cx="9906000" cy="161703"/>
          </a:xfrm>
          <a:prstGeom prst="rect">
            <a:avLst/>
          </a:prstGeom>
          <a:gradFill>
            <a:gsLst>
              <a:gs pos="70000">
                <a:srgbClr val="92D050">
                  <a:lumMod val="78000"/>
                </a:srgbClr>
              </a:gs>
              <a:gs pos="35000">
                <a:srgbClr val="6CCFF6"/>
              </a:gs>
              <a:gs pos="0">
                <a:srgbClr val="612A8A"/>
              </a:gs>
              <a:gs pos="100000">
                <a:srgbClr val="FFC817">
                  <a:alpha val="67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DB7B547-117C-429D-BD29-822E73BE5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800" y="149412"/>
            <a:ext cx="361624" cy="427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Google Shape;55;p13">
            <a:extLst>
              <a:ext uri="{FF2B5EF4-FFF2-40B4-BE49-F238E27FC236}">
                <a16:creationId xmlns:a16="http://schemas.microsoft.com/office/drawing/2014/main" id="{9B9C32D7-536A-4A02-A6C7-3A9C30C06E2A}"/>
              </a:ext>
            </a:extLst>
          </p:cNvPr>
          <p:cNvSpPr txBox="1"/>
          <p:nvPr/>
        </p:nvSpPr>
        <p:spPr>
          <a:xfrm>
            <a:off x="3098424" y="92512"/>
            <a:ext cx="1152677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Администрация 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города Белгорода</a:t>
            </a:r>
          </a:p>
        </p:txBody>
      </p:sp>
      <p:cxnSp>
        <p:nvCxnSpPr>
          <p:cNvPr id="70" name="Прямая со стрелкой 69">
            <a:extLst>
              <a:ext uri="{FF2B5EF4-FFF2-40B4-BE49-F238E27FC236}">
                <a16:creationId xmlns:a16="http://schemas.microsoft.com/office/drawing/2014/main" id="{D33327BB-2ADA-4B65-B3E7-75590E1506EF}"/>
              </a:ext>
            </a:extLst>
          </p:cNvPr>
          <p:cNvCxnSpPr>
            <a:cxnSpLocks/>
          </p:cNvCxnSpPr>
          <p:nvPr/>
        </p:nvCxnSpPr>
        <p:spPr>
          <a:xfrm>
            <a:off x="2669916" y="2649855"/>
            <a:ext cx="4284943" cy="0"/>
          </a:xfrm>
          <a:prstGeom prst="straightConnector1">
            <a:avLst/>
          </a:prstGeom>
          <a:ln w="12700">
            <a:solidFill>
              <a:srgbClr val="C25207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Google Shape;55;p13">
            <a:extLst>
              <a:ext uri="{FF2B5EF4-FFF2-40B4-BE49-F238E27FC236}">
                <a16:creationId xmlns:a16="http://schemas.microsoft.com/office/drawing/2014/main" id="{5E1A21E5-48F3-4CC5-BABA-9D7B03248FFE}"/>
              </a:ext>
            </a:extLst>
          </p:cNvPr>
          <p:cNvSpPr txBox="1"/>
          <p:nvPr/>
        </p:nvSpPr>
        <p:spPr>
          <a:xfrm>
            <a:off x="-75565" y="5753336"/>
            <a:ext cx="9906000" cy="161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9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Цифровой оператор инженерных систем зданий учреждений бюджетной сферы Белгородской области. План внедрения на объектах г. Белгорода в 2022 году</a:t>
            </a:r>
          </a:p>
        </p:txBody>
      </p: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1311E9A9-522F-49F5-8F72-1F9D7ABCB65D}"/>
              </a:ext>
            </a:extLst>
          </p:cNvPr>
          <p:cNvSpPr/>
          <p:nvPr/>
        </p:nvSpPr>
        <p:spPr>
          <a:xfrm>
            <a:off x="392577" y="2489085"/>
            <a:ext cx="11157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ko-KR" sz="1000" b="1" dirty="0">
                <a:solidFill>
                  <a:srgbClr val="C25207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Инженерные</a:t>
            </a:r>
          </a:p>
          <a:p>
            <a:pPr algn="r"/>
            <a:r>
              <a:rPr lang="ru-RU" altLang="ko-KR" sz="1000" b="1" dirty="0">
                <a:solidFill>
                  <a:srgbClr val="C25207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системы</a:t>
            </a:r>
            <a:endParaRPr lang="ko-KR" altLang="en-US" sz="1000" b="1" dirty="0">
              <a:solidFill>
                <a:srgbClr val="C25207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79064969-06FD-487D-AC0D-1E901D1F856C}"/>
              </a:ext>
            </a:extLst>
          </p:cNvPr>
          <p:cNvCxnSpPr>
            <a:cxnSpLocks/>
          </p:cNvCxnSpPr>
          <p:nvPr/>
        </p:nvCxnSpPr>
        <p:spPr>
          <a:xfrm>
            <a:off x="7676423" y="3317726"/>
            <a:ext cx="0" cy="833717"/>
          </a:xfrm>
          <a:prstGeom prst="line">
            <a:avLst/>
          </a:prstGeom>
          <a:ln w="38100">
            <a:solidFill>
              <a:srgbClr val="C25207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F07E9059-B2D2-4497-8D2E-A718641B61CE}"/>
              </a:ext>
            </a:extLst>
          </p:cNvPr>
          <p:cNvSpPr/>
          <p:nvPr/>
        </p:nvSpPr>
        <p:spPr>
          <a:xfrm>
            <a:off x="-101286" y="4821058"/>
            <a:ext cx="176855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r">
              <a:buFontTx/>
              <a:buChar char="-"/>
            </a:pPr>
            <a:r>
              <a:rPr lang="ru-RU" altLang="ko-KR" sz="900" i="1" dirty="0">
                <a:solidFill>
                  <a:srgbClr val="C2520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текущая эксплуатация,</a:t>
            </a:r>
            <a:br>
              <a:rPr lang="ru-RU" altLang="ko-KR" sz="900" i="1" dirty="0">
                <a:solidFill>
                  <a:srgbClr val="C2520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altLang="ko-KR" sz="900" i="1" dirty="0">
                <a:solidFill>
                  <a:srgbClr val="C25207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ремонт, замена, установка оборудования</a:t>
            </a:r>
          </a:p>
        </p:txBody>
      </p:sp>
      <p:pic>
        <p:nvPicPr>
          <p:cNvPr id="75" name="Рисунок 74">
            <a:extLst>
              <a:ext uri="{FF2B5EF4-FFF2-40B4-BE49-F238E27FC236}">
                <a16:creationId xmlns:a16="http://schemas.microsoft.com/office/drawing/2014/main" id="{61497DA7-5EE2-4CB4-86D0-7767602746B9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48061" y="4521305"/>
            <a:ext cx="461794" cy="490844"/>
          </a:xfrm>
          <a:prstGeom prst="rect">
            <a:avLst/>
          </a:prstGeom>
        </p:spPr>
      </p:pic>
      <p:sp>
        <p:nvSpPr>
          <p:cNvPr id="76" name="Прямоугольник 75">
            <a:extLst>
              <a:ext uri="{FF2B5EF4-FFF2-40B4-BE49-F238E27FC236}">
                <a16:creationId xmlns:a16="http://schemas.microsoft.com/office/drawing/2014/main" id="{4ACD3A62-A137-4AD7-B3A5-E5CE5934870C}"/>
              </a:ext>
            </a:extLst>
          </p:cNvPr>
          <p:cNvSpPr/>
          <p:nvPr/>
        </p:nvSpPr>
        <p:spPr>
          <a:xfrm>
            <a:off x="7958061" y="4354022"/>
            <a:ext cx="16938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1000" b="1" dirty="0">
                <a:solidFill>
                  <a:schemeClr val="accent1">
                    <a:lumMod val="75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Цифровой оператор инженерных систем</a:t>
            </a:r>
          </a:p>
          <a:p>
            <a:pPr algn="ctr"/>
            <a:r>
              <a:rPr lang="ru-RU" sz="1000" b="1" dirty="0">
                <a:solidFill>
                  <a:schemeClr val="accent1">
                    <a:lumMod val="75000"/>
                  </a:schemeClr>
                </a:solidFill>
                <a:cs typeface="Segoe UI" panose="020B0502040204020203" pitchFamily="34" charset="0"/>
              </a:rPr>
              <a:t>(Центр энергосбережения)</a:t>
            </a:r>
            <a:endParaRPr lang="ru-RU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id="{4A962D63-31A6-42B2-8264-B71D13B45D84}"/>
              </a:ext>
            </a:extLst>
          </p:cNvPr>
          <p:cNvSpPr/>
          <p:nvPr/>
        </p:nvSpPr>
        <p:spPr>
          <a:xfrm>
            <a:off x="2757593" y="3655986"/>
            <a:ext cx="18688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ko-KR" sz="900" b="1" i="1" spc="1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ОВБ*</a:t>
            </a:r>
          </a:p>
          <a:p>
            <a:pPr algn="r"/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локализация инцидентов,</a:t>
            </a:r>
          </a:p>
          <a:p>
            <a:pPr algn="r"/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плановый сервис,</a:t>
            </a:r>
          </a:p>
          <a:p>
            <a:pPr algn="r"/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наладка и регулировка автоматики,</a:t>
            </a:r>
          </a:p>
          <a:p>
            <a:pPr algn="r"/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техническое обследование</a:t>
            </a:r>
            <a:endParaRPr lang="ko-KR" altLang="en-US" sz="900" i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F85A253A-DC0D-40D8-BA96-C29A4CA59D91}"/>
              </a:ext>
            </a:extLst>
          </p:cNvPr>
          <p:cNvSpPr/>
          <p:nvPr/>
        </p:nvSpPr>
        <p:spPr>
          <a:xfrm>
            <a:off x="4129033" y="2788129"/>
            <a:ext cx="1606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900" i="1" dirty="0">
                <a:solidFill>
                  <a:srgbClr val="C2520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Передача параметров</a:t>
            </a:r>
            <a:br>
              <a:rPr lang="ru-RU" altLang="ko-KR" sz="900" i="1" dirty="0">
                <a:solidFill>
                  <a:srgbClr val="C2520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altLang="ko-KR" sz="900" i="1" dirty="0">
                <a:solidFill>
                  <a:srgbClr val="C25207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работы</a:t>
            </a:r>
            <a:endParaRPr lang="ko-KR" altLang="en-US" sz="900" i="1" dirty="0">
              <a:solidFill>
                <a:srgbClr val="C25207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id="{D75EF1E7-DCF5-49CB-8A86-CC365CC5A5B4}"/>
              </a:ext>
            </a:extLst>
          </p:cNvPr>
          <p:cNvSpPr/>
          <p:nvPr/>
        </p:nvSpPr>
        <p:spPr>
          <a:xfrm>
            <a:off x="3839794" y="5496903"/>
            <a:ext cx="249791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sz="800" dirty="0">
                <a:solidFill>
                  <a:prstClr val="black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* </a:t>
            </a:r>
            <a:r>
              <a:rPr lang="ru-RU" altLang="ko-KR" sz="800" spc="100" dirty="0">
                <a:solidFill>
                  <a:prstClr val="black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ОВБ</a:t>
            </a:r>
            <a:r>
              <a:rPr lang="ru-RU" altLang="ko-KR" sz="800" dirty="0">
                <a:solidFill>
                  <a:prstClr val="black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– оперативно выездная бригада</a:t>
            </a:r>
            <a:endParaRPr lang="ru-RU" sz="800" dirty="0">
              <a:solidFill>
                <a:prstClr val="black"/>
              </a:solidFill>
            </a:endParaRPr>
          </a:p>
        </p:txBody>
      </p:sp>
      <p:cxnSp>
        <p:nvCxnSpPr>
          <p:cNvPr id="80" name="Прямая со стрелкой 79">
            <a:extLst>
              <a:ext uri="{FF2B5EF4-FFF2-40B4-BE49-F238E27FC236}">
                <a16:creationId xmlns:a16="http://schemas.microsoft.com/office/drawing/2014/main" id="{1E06B3AC-9ED9-4E3A-88C3-EDC5348F374E}"/>
              </a:ext>
            </a:extLst>
          </p:cNvPr>
          <p:cNvCxnSpPr>
            <a:cxnSpLocks/>
          </p:cNvCxnSpPr>
          <p:nvPr/>
        </p:nvCxnSpPr>
        <p:spPr>
          <a:xfrm flipH="1" flipV="1">
            <a:off x="2669916" y="3151071"/>
            <a:ext cx="4309966" cy="1137447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Прямоугольник 81">
            <a:extLst>
              <a:ext uri="{FF2B5EF4-FFF2-40B4-BE49-F238E27FC236}">
                <a16:creationId xmlns:a16="http://schemas.microsoft.com/office/drawing/2014/main" id="{FB0FCC4C-48AB-448F-9772-C068821FD496}"/>
              </a:ext>
            </a:extLst>
          </p:cNvPr>
          <p:cNvSpPr/>
          <p:nvPr/>
        </p:nvSpPr>
        <p:spPr>
          <a:xfrm>
            <a:off x="258939" y="4456495"/>
            <a:ext cx="140929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altLang="ko-KR" sz="1000" b="1" dirty="0">
                <a:solidFill>
                  <a:srgbClr val="C25207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Эксплуатационная служба</a:t>
            </a:r>
            <a:endParaRPr lang="ru-RU" sz="1000" b="1" dirty="0">
              <a:solidFill>
                <a:srgbClr val="C25207"/>
              </a:solidFill>
            </a:endParaRPr>
          </a:p>
        </p:txBody>
      </p: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id="{CCE2FEC1-E348-40AD-9AEF-62B602583C24}"/>
              </a:ext>
            </a:extLst>
          </p:cNvPr>
          <p:cNvSpPr/>
          <p:nvPr/>
        </p:nvSpPr>
        <p:spPr>
          <a:xfrm>
            <a:off x="4226450" y="4877106"/>
            <a:ext cx="9999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оповещения об инцидентах</a:t>
            </a:r>
            <a:endParaRPr lang="ko-KR" altLang="en-US" sz="900" i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85" name="Прямая со стрелкой 84">
            <a:extLst>
              <a:ext uri="{FF2B5EF4-FFF2-40B4-BE49-F238E27FC236}">
                <a16:creationId xmlns:a16="http://schemas.microsoft.com/office/drawing/2014/main" id="{6499F3CC-8C3D-4181-A891-523BE10D2C31}"/>
              </a:ext>
            </a:extLst>
          </p:cNvPr>
          <p:cNvCxnSpPr>
            <a:cxnSpLocks/>
          </p:cNvCxnSpPr>
          <p:nvPr/>
        </p:nvCxnSpPr>
        <p:spPr>
          <a:xfrm flipV="1">
            <a:off x="1937857" y="3317726"/>
            <a:ext cx="0" cy="833717"/>
          </a:xfrm>
          <a:prstGeom prst="straightConnector1">
            <a:avLst/>
          </a:prstGeom>
          <a:ln w="12700">
            <a:solidFill>
              <a:srgbClr val="C25207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평행 사변형 13">
            <a:extLst>
              <a:ext uri="{FF2B5EF4-FFF2-40B4-BE49-F238E27FC236}">
                <a16:creationId xmlns:a16="http://schemas.microsoft.com/office/drawing/2014/main" id="{54E59829-BB5E-4662-89E7-FCA56AEF46E8}"/>
              </a:ext>
            </a:extLst>
          </p:cNvPr>
          <p:cNvSpPr/>
          <p:nvPr/>
        </p:nvSpPr>
        <p:spPr>
          <a:xfrm flipH="1">
            <a:off x="6952741" y="1726918"/>
            <a:ext cx="1478879" cy="362193"/>
          </a:xfrm>
          <a:prstGeom prst="parallelogram">
            <a:avLst>
              <a:gd name="adj" fmla="val 0"/>
            </a:avLst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altLang="ko-KR" sz="1000" b="1" dirty="0">
                <a:solidFill>
                  <a:srgbClr val="2F5597"/>
                </a:solidFill>
                <a:cs typeface="Segoe UI" panose="020B0502040204020203" pitchFamily="34" charset="0"/>
              </a:rPr>
              <a:t>БГТУ им. В.Г. Шухова</a:t>
            </a:r>
            <a:endParaRPr lang="ko-KR" altLang="en-US" sz="1000" b="1" dirty="0">
              <a:solidFill>
                <a:srgbClr val="2F5597"/>
              </a:solidFill>
              <a:cs typeface="Segoe UI" panose="020B0502040204020203" pitchFamily="34" charset="0"/>
            </a:endParaRPr>
          </a:p>
        </p:txBody>
      </p:sp>
      <p:sp>
        <p:nvSpPr>
          <p:cNvPr id="87" name="평행 사변형 13">
            <a:extLst>
              <a:ext uri="{FF2B5EF4-FFF2-40B4-BE49-F238E27FC236}">
                <a16:creationId xmlns:a16="http://schemas.microsoft.com/office/drawing/2014/main" id="{AFEC8380-8296-4DE2-90E5-0A373D200E01}"/>
              </a:ext>
            </a:extLst>
          </p:cNvPr>
          <p:cNvSpPr/>
          <p:nvPr/>
        </p:nvSpPr>
        <p:spPr>
          <a:xfrm flipH="1">
            <a:off x="1029527" y="1586125"/>
            <a:ext cx="1952313" cy="661154"/>
          </a:xfrm>
          <a:prstGeom prst="parallelogram">
            <a:avLst>
              <a:gd name="adj" fmla="val 0"/>
            </a:avLst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1000" b="1" dirty="0">
                <a:solidFill>
                  <a:srgbClr val="C25207"/>
                </a:solidFill>
                <a:cs typeface="Segoe UI" panose="020B0502040204020203" pitchFamily="34" charset="0"/>
              </a:rPr>
              <a:t>Муниципальные учреждения г. Белгорода</a:t>
            </a:r>
          </a:p>
          <a:p>
            <a:pPr algn="ctr"/>
            <a:r>
              <a:rPr lang="ru-RU" altLang="ko-KR" sz="1000" b="1" dirty="0">
                <a:solidFill>
                  <a:srgbClr val="C25207"/>
                </a:solidFill>
                <a:cs typeface="Segoe UI" panose="020B0502040204020203" pitchFamily="34" charset="0"/>
              </a:rPr>
              <a:t>(172 шт.)</a:t>
            </a:r>
            <a:endParaRPr lang="ko-KR" altLang="en-US" sz="1000" b="1" dirty="0">
              <a:solidFill>
                <a:srgbClr val="C25207"/>
              </a:solidFill>
              <a:cs typeface="Segoe UI" panose="020B0502040204020203" pitchFamily="34" charset="0"/>
            </a:endParaRPr>
          </a:p>
        </p:txBody>
      </p:sp>
      <p:cxnSp>
        <p:nvCxnSpPr>
          <p:cNvPr id="88" name="Прямая со стрелкой 87">
            <a:extLst>
              <a:ext uri="{FF2B5EF4-FFF2-40B4-BE49-F238E27FC236}">
                <a16:creationId xmlns:a16="http://schemas.microsoft.com/office/drawing/2014/main" id="{833ED345-C1B6-4400-849C-CA30ACE06CD8}"/>
              </a:ext>
            </a:extLst>
          </p:cNvPr>
          <p:cNvCxnSpPr>
            <a:cxnSpLocks/>
          </p:cNvCxnSpPr>
          <p:nvPr/>
        </p:nvCxnSpPr>
        <p:spPr>
          <a:xfrm flipH="1">
            <a:off x="2669916" y="4822676"/>
            <a:ext cx="4328830" cy="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Прямоугольник 88">
            <a:extLst>
              <a:ext uri="{FF2B5EF4-FFF2-40B4-BE49-F238E27FC236}">
                <a16:creationId xmlns:a16="http://schemas.microsoft.com/office/drawing/2014/main" id="{2FADA1E2-88D2-4843-807E-990433DE4CA3}"/>
              </a:ext>
            </a:extLst>
          </p:cNvPr>
          <p:cNvSpPr/>
          <p:nvPr/>
        </p:nvSpPr>
        <p:spPr>
          <a:xfrm>
            <a:off x="7692181" y="3382809"/>
            <a:ext cx="13087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sz="900" i="1" dirty="0">
                <a:solidFill>
                  <a:srgbClr val="C25207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прогноз возникновения нештатных ситуаций</a:t>
            </a:r>
          </a:p>
        </p:txBody>
      </p:sp>
      <p:pic>
        <p:nvPicPr>
          <p:cNvPr id="90" name="Рисунок 89">
            <a:extLst>
              <a:ext uri="{FF2B5EF4-FFF2-40B4-BE49-F238E27FC236}">
                <a16:creationId xmlns:a16="http://schemas.microsoft.com/office/drawing/2014/main" id="{6AD39106-67D0-49D5-AADF-0E34342E4D93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27136" y="4729569"/>
            <a:ext cx="254874" cy="18621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1" name="Прямоугольник 90">
            <a:extLst>
              <a:ext uri="{FF2B5EF4-FFF2-40B4-BE49-F238E27FC236}">
                <a16:creationId xmlns:a16="http://schemas.microsoft.com/office/drawing/2014/main" id="{F79C634C-8521-4EED-98C4-4D7F8F32F699}"/>
              </a:ext>
            </a:extLst>
          </p:cNvPr>
          <p:cNvSpPr/>
          <p:nvPr/>
        </p:nvSpPr>
        <p:spPr>
          <a:xfrm>
            <a:off x="8346576" y="1694246"/>
            <a:ext cx="13053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solidFill>
                  <a:schemeClr val="accent1">
                    <a:lumMod val="75000"/>
                  </a:schemeClr>
                </a:solidFill>
                <a:cs typeface="Segoe UI" panose="020B0502040204020203" pitchFamily="34" charset="0"/>
              </a:rPr>
              <a:t>Разработка и обеспечение функционирования АСДУ</a:t>
            </a:r>
            <a:endParaRPr lang="ru-RU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2" name="Прямоугольник 91">
            <a:extLst>
              <a:ext uri="{FF2B5EF4-FFF2-40B4-BE49-F238E27FC236}">
                <a16:creationId xmlns:a16="http://schemas.microsoft.com/office/drawing/2014/main" id="{C1F92638-1D72-4476-8DAD-75A98A36E5D4}"/>
              </a:ext>
            </a:extLst>
          </p:cNvPr>
          <p:cNvSpPr/>
          <p:nvPr/>
        </p:nvSpPr>
        <p:spPr>
          <a:xfrm>
            <a:off x="4017953" y="1961949"/>
            <a:ext cx="19523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1000" i="1" dirty="0">
                <a:solidFill>
                  <a:srgbClr val="C25207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Реализация </a:t>
            </a:r>
            <a:r>
              <a:rPr lang="ru-RU" altLang="ko-KR" sz="1000" i="1" dirty="0" err="1">
                <a:solidFill>
                  <a:srgbClr val="C25207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энергосервисных</a:t>
            </a:r>
            <a:r>
              <a:rPr lang="ru-RU" altLang="ko-KR" sz="1000" i="1" dirty="0">
                <a:solidFill>
                  <a:srgbClr val="C25207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контрактов</a:t>
            </a:r>
          </a:p>
        </p:txBody>
      </p:sp>
      <p:cxnSp>
        <p:nvCxnSpPr>
          <p:cNvPr id="93" name="Прямая со стрелкой 92">
            <a:extLst>
              <a:ext uri="{FF2B5EF4-FFF2-40B4-BE49-F238E27FC236}">
                <a16:creationId xmlns:a16="http://schemas.microsoft.com/office/drawing/2014/main" id="{BB8764F8-9C2C-475E-84A6-EEB9CE77B36E}"/>
              </a:ext>
            </a:extLst>
          </p:cNvPr>
          <p:cNvCxnSpPr>
            <a:cxnSpLocks/>
          </p:cNvCxnSpPr>
          <p:nvPr/>
        </p:nvCxnSpPr>
        <p:spPr>
          <a:xfrm>
            <a:off x="2669916" y="2331804"/>
            <a:ext cx="4284943" cy="4014"/>
          </a:xfrm>
          <a:prstGeom prst="straightConnector1">
            <a:avLst/>
          </a:prstGeom>
          <a:ln w="12700">
            <a:solidFill>
              <a:srgbClr val="C25207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Прямоугольник 93">
            <a:extLst>
              <a:ext uri="{FF2B5EF4-FFF2-40B4-BE49-F238E27FC236}">
                <a16:creationId xmlns:a16="http://schemas.microsoft.com/office/drawing/2014/main" id="{277C8315-8186-44FC-9048-9E6A4BC3C307}"/>
              </a:ext>
            </a:extLst>
          </p:cNvPr>
          <p:cNvSpPr/>
          <p:nvPr/>
        </p:nvSpPr>
        <p:spPr>
          <a:xfrm>
            <a:off x="8019481" y="4859124"/>
            <a:ext cx="17685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первая линия технической поддержки,</a:t>
            </a:r>
          </a:p>
          <a:p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выявление нарушений в работе</a:t>
            </a:r>
          </a:p>
        </p:txBody>
      </p:sp>
      <p:grpSp>
        <p:nvGrpSpPr>
          <p:cNvPr id="95" name="Группа 94">
            <a:extLst>
              <a:ext uri="{FF2B5EF4-FFF2-40B4-BE49-F238E27FC236}">
                <a16:creationId xmlns:a16="http://schemas.microsoft.com/office/drawing/2014/main" id="{A2106DAC-3473-4BB1-A2BA-5E824358483B}"/>
              </a:ext>
            </a:extLst>
          </p:cNvPr>
          <p:cNvGrpSpPr/>
          <p:nvPr/>
        </p:nvGrpSpPr>
        <p:grpSpPr>
          <a:xfrm>
            <a:off x="4744044" y="2526661"/>
            <a:ext cx="510876" cy="260945"/>
            <a:chOff x="4889904" y="3305806"/>
            <a:chExt cx="510876" cy="260945"/>
          </a:xfrm>
          <a:solidFill>
            <a:schemeClr val="bg1"/>
          </a:solidFill>
        </p:grpSpPr>
        <p:pic>
          <p:nvPicPr>
            <p:cNvPr id="96" name="Рисунок 95">
              <a:extLst>
                <a:ext uri="{FF2B5EF4-FFF2-40B4-BE49-F238E27FC236}">
                  <a16:creationId xmlns:a16="http://schemas.microsoft.com/office/drawing/2014/main" id="{9AE8F3F0-2BB5-4A9C-97A3-4DE8362082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5139835" y="3305806"/>
              <a:ext cx="260945" cy="260945"/>
            </a:xfrm>
            <a:prstGeom prst="rect">
              <a:avLst/>
            </a:prstGeom>
            <a:grpFill/>
          </p:spPr>
        </p:pic>
        <p:pic>
          <p:nvPicPr>
            <p:cNvPr id="97" name="Рисунок 96">
              <a:extLst>
                <a:ext uri="{FF2B5EF4-FFF2-40B4-BE49-F238E27FC236}">
                  <a16:creationId xmlns:a16="http://schemas.microsoft.com/office/drawing/2014/main" id="{1ECA0DC7-DB04-4C1C-8D23-FDCF684159F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889904" y="3326233"/>
              <a:ext cx="225145" cy="220090"/>
            </a:xfrm>
            <a:prstGeom prst="rect">
              <a:avLst/>
            </a:prstGeom>
            <a:grpFill/>
          </p:spPr>
        </p:pic>
      </p:grpSp>
      <p:sp>
        <p:nvSpPr>
          <p:cNvPr id="98" name="Прямоугольник 97">
            <a:extLst>
              <a:ext uri="{FF2B5EF4-FFF2-40B4-BE49-F238E27FC236}">
                <a16:creationId xmlns:a16="http://schemas.microsoft.com/office/drawing/2014/main" id="{C4A3CDF8-B3B1-410A-9700-6AA20E938F31}"/>
              </a:ext>
            </a:extLst>
          </p:cNvPr>
          <p:cNvSpPr/>
          <p:nvPr/>
        </p:nvSpPr>
        <p:spPr>
          <a:xfrm>
            <a:off x="8274109" y="2363876"/>
            <a:ext cx="15322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паспортизация,</a:t>
            </a:r>
          </a:p>
          <a:p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разработка ЭЭМ,</a:t>
            </a:r>
          </a:p>
          <a:p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графики ремонтов,</a:t>
            </a:r>
          </a:p>
          <a:p>
            <a:r>
              <a:rPr lang="ru-RU" altLang="ko-KR" sz="9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- целевые показатели</a:t>
            </a:r>
          </a:p>
        </p:txBody>
      </p:sp>
      <p:pic>
        <p:nvPicPr>
          <p:cNvPr id="99" name="Picture 2" descr="Icon Images for &amp;apos;Roundtable&amp;apos;. ">
            <a:extLst>
              <a:ext uri="{FF2B5EF4-FFF2-40B4-BE49-F238E27FC236}">
                <a16:creationId xmlns:a16="http://schemas.microsoft.com/office/drawing/2014/main" id="{1B16E83E-76A7-43CD-A46E-526526BE3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774" y="2284704"/>
            <a:ext cx="961168" cy="863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Picture 4" descr="Слесарь фон 32 фото.">
            <a:extLst>
              <a:ext uri="{FF2B5EF4-FFF2-40B4-BE49-F238E27FC236}">
                <a16:creationId xmlns:a16="http://schemas.microsoft.com/office/drawing/2014/main" id="{C1409D97-E79F-489D-ACC1-976EBC0AC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421" y="3257211"/>
            <a:ext cx="728640" cy="92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" name="Picture 12" descr="Icon Images for &amp;apos;Engineer&amp;apos;. ">
            <a:extLst>
              <a:ext uri="{FF2B5EF4-FFF2-40B4-BE49-F238E27FC236}">
                <a16:creationId xmlns:a16="http://schemas.microsoft.com/office/drawing/2014/main" id="{3E0F7CBE-9145-43B0-B1DB-713272BAD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439" y="4407310"/>
            <a:ext cx="726135" cy="621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" name="Picture 16" descr="Technology Icon Transparent Background.">
            <a:extLst>
              <a:ext uri="{FF2B5EF4-FFF2-40B4-BE49-F238E27FC236}">
                <a16:creationId xmlns:a16="http://schemas.microsoft.com/office/drawing/2014/main" id="{57EEFA5D-D46D-423E-911E-570A234AB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772" y="2240673"/>
            <a:ext cx="1079734" cy="84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Google Shape;55;p13">
            <a:extLst>
              <a:ext uri="{FF2B5EF4-FFF2-40B4-BE49-F238E27FC236}">
                <a16:creationId xmlns:a16="http://schemas.microsoft.com/office/drawing/2014/main" id="{95BA4780-AFCC-4377-A8BA-74D4A5FBEA02}"/>
              </a:ext>
            </a:extLst>
          </p:cNvPr>
          <p:cNvSpPr txBox="1"/>
          <p:nvPr/>
        </p:nvSpPr>
        <p:spPr>
          <a:xfrm>
            <a:off x="222745" y="5807033"/>
            <a:ext cx="9418739" cy="1090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b="1" dirty="0">
                <a:solidFill>
                  <a:srgbClr val="2F5597"/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27 млн руб. -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 </a:t>
            </a:r>
            <a:r>
              <a:rPr lang="ru-RU" b="1" dirty="0">
                <a:solidFill>
                  <a:srgbClr val="2F5597"/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экономический эффект (сокращение затрат) </a:t>
            </a:r>
            <a:endParaRPr lang="ru-RU" sz="1200" b="1" dirty="0">
              <a:solidFill>
                <a:srgbClr val="2F5597"/>
              </a:solidFill>
              <a:ea typeface="KaiTi" panose="02010609060101010101" pitchFamily="49" charset="-122"/>
              <a:cs typeface="Lucida Sans Unicode" panose="020B0602030504020204" pitchFamily="34" charset="0"/>
            </a:endParaRPr>
          </a:p>
          <a:p>
            <a:r>
              <a:rPr lang="ru-RU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180 млн руб. (90 тыс. Гкал) –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затраты на энергоресурсы пилотируемых учреждений (172 шт.)</a:t>
            </a:r>
            <a:endParaRPr lang="ru-RU" sz="1600" dirty="0">
              <a:solidFill>
                <a:schemeClr val="bg2">
                  <a:lumMod val="50000"/>
                </a:schemeClr>
              </a:solidFill>
              <a:ea typeface="KaiTi" panose="02010609060101010101" pitchFamily="49" charset="-122"/>
              <a:cs typeface="Lucida Sans Unicode" panose="020B0602030504020204" pitchFamily="34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452B95B7-324A-42DF-A2EB-586D80208063}"/>
              </a:ext>
            </a:extLst>
          </p:cNvPr>
          <p:cNvSpPr/>
          <p:nvPr/>
        </p:nvSpPr>
        <p:spPr>
          <a:xfrm>
            <a:off x="431029" y="834504"/>
            <a:ext cx="9357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АСДУ распределенными объектами энергоснабжения и жизнеобеспечения зданий в рамках концепции «Цифровой оператор объектов инженерной инфраструктуры»</a:t>
            </a:r>
          </a:p>
        </p:txBody>
      </p:sp>
    </p:spTree>
    <p:extLst>
      <p:ext uri="{BB962C8B-B14F-4D97-AF65-F5344CB8AC3E}">
        <p14:creationId xmlns:p14="http://schemas.microsoft.com/office/powerpoint/2010/main" val="20633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32DE27E-1A04-B676-374D-D02E263AC0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5063" y="1098535"/>
            <a:ext cx="1007998" cy="252000"/>
          </a:xfrm>
          <a:prstGeom prst="rect">
            <a:avLst/>
          </a:prstGeom>
        </p:spPr>
      </p:pic>
      <p:pic>
        <p:nvPicPr>
          <p:cNvPr id="11" name="Picture 4" descr="Институт энергетики, ИТ и управляющих систем">
            <a:extLst>
              <a:ext uri="{FF2B5EF4-FFF2-40B4-BE49-F238E27FC236}">
                <a16:creationId xmlns:a16="http://schemas.microsoft.com/office/drawing/2014/main" id="{D455024B-68DD-F662-8226-1CE3EBB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41" y="994352"/>
            <a:ext cx="1478879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62886E6-5C63-FD12-8D6A-9D5AE285F4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593" y="1125168"/>
            <a:ext cx="323817" cy="25200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5C7042E-7EAB-256B-ADC9-EB81EC9E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6" y="1090420"/>
            <a:ext cx="324000" cy="385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Google Shape;55;p13">
            <a:extLst>
              <a:ext uri="{FF2B5EF4-FFF2-40B4-BE49-F238E27FC236}">
                <a16:creationId xmlns:a16="http://schemas.microsoft.com/office/drawing/2014/main" id="{6922634E-92F2-6248-64E6-66194ABD12FF}"/>
              </a:ext>
            </a:extLst>
          </p:cNvPr>
          <p:cNvSpPr txBox="1"/>
          <p:nvPr/>
        </p:nvSpPr>
        <p:spPr>
          <a:xfrm>
            <a:off x="1032670" y="1012352"/>
            <a:ext cx="227263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Министерство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жилищно-коммунального хозяйства Белгородской области</a:t>
            </a:r>
          </a:p>
        </p:txBody>
      </p:sp>
      <p:sp>
        <p:nvSpPr>
          <p:cNvPr id="18" name="Google Shape;55;p13">
            <a:extLst>
              <a:ext uri="{FF2B5EF4-FFF2-40B4-BE49-F238E27FC236}">
                <a16:creationId xmlns:a16="http://schemas.microsoft.com/office/drawing/2014/main" id="{F4FAB861-79BD-A951-B596-04344D439F35}"/>
              </a:ext>
            </a:extLst>
          </p:cNvPr>
          <p:cNvSpPr txBox="1"/>
          <p:nvPr/>
        </p:nvSpPr>
        <p:spPr>
          <a:xfrm>
            <a:off x="3985654" y="1067388"/>
            <a:ext cx="159264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Центр энергосбережения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E7DEB5-10C4-6C47-DA8E-170436FAC21C}"/>
              </a:ext>
            </a:extLst>
          </p:cNvPr>
          <p:cNvSpPr/>
          <p:nvPr/>
        </p:nvSpPr>
        <p:spPr>
          <a:xfrm>
            <a:off x="0" y="6696297"/>
            <a:ext cx="9906000" cy="161703"/>
          </a:xfrm>
          <a:prstGeom prst="rect">
            <a:avLst/>
          </a:prstGeom>
          <a:gradFill>
            <a:gsLst>
              <a:gs pos="70000">
                <a:srgbClr val="92D050">
                  <a:lumMod val="78000"/>
                </a:srgbClr>
              </a:gs>
              <a:gs pos="35000">
                <a:srgbClr val="6CCFF6"/>
              </a:gs>
              <a:gs pos="0">
                <a:srgbClr val="612A8A"/>
              </a:gs>
              <a:gs pos="100000">
                <a:srgbClr val="FFC817">
                  <a:alpha val="67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Google Shape;55;p13">
            <a:extLst>
              <a:ext uri="{FF2B5EF4-FFF2-40B4-BE49-F238E27FC236}">
                <a16:creationId xmlns:a16="http://schemas.microsoft.com/office/drawing/2014/main" id="{7CFE8DB9-6AFA-4F14-97AE-B3E6C8232012}"/>
              </a:ext>
            </a:extLst>
          </p:cNvPr>
          <p:cNvSpPr txBox="1"/>
          <p:nvPr/>
        </p:nvSpPr>
        <p:spPr>
          <a:xfrm>
            <a:off x="0" y="6513043"/>
            <a:ext cx="9906000" cy="161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9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Цифровой оператор инженерных систем зданий учреждений бюджетной сферы Белгородской области. План внедрения на объектах г. Белгорода в 2022 году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69A9C9-0B54-FF30-F781-1C863C0D68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4466" y="2298768"/>
            <a:ext cx="8441753" cy="4051665"/>
          </a:xfrm>
          <a:prstGeom prst="rect">
            <a:avLst/>
          </a:prstGeom>
        </p:spPr>
      </p:pic>
      <p:sp>
        <p:nvSpPr>
          <p:cNvPr id="13" name="Google Shape;55;p13">
            <a:extLst>
              <a:ext uri="{FF2B5EF4-FFF2-40B4-BE49-F238E27FC236}">
                <a16:creationId xmlns:a16="http://schemas.microsoft.com/office/drawing/2014/main" id="{31D33346-C381-4FD6-A578-7C2E02CC2C14}"/>
              </a:ext>
            </a:extLst>
          </p:cNvPr>
          <p:cNvSpPr txBox="1"/>
          <p:nvPr/>
        </p:nvSpPr>
        <p:spPr>
          <a:xfrm>
            <a:off x="724466" y="1690312"/>
            <a:ext cx="3523685" cy="593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defRPr>
            </a:lvl1pPr>
          </a:lstStyle>
          <a:p>
            <a:pPr algn="l"/>
            <a:r>
              <a:rPr lang="ru-RU" dirty="0"/>
              <a:t>Автоматизируемые процессы</a:t>
            </a:r>
          </a:p>
          <a:p>
            <a:pPr algn="l"/>
            <a:r>
              <a:rPr lang="ru-RU" dirty="0"/>
              <a:t>«службы эксплуатации» зданий учреждения</a:t>
            </a:r>
          </a:p>
        </p:txBody>
      </p:sp>
    </p:spTree>
    <p:extLst>
      <p:ext uri="{BB962C8B-B14F-4D97-AF65-F5344CB8AC3E}">
        <p14:creationId xmlns:p14="http://schemas.microsoft.com/office/powerpoint/2010/main" val="3481811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32DE27E-1A04-B676-374D-D02E263AC0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5063" y="1098535"/>
            <a:ext cx="1007998" cy="252000"/>
          </a:xfrm>
          <a:prstGeom prst="rect">
            <a:avLst/>
          </a:prstGeom>
        </p:spPr>
      </p:pic>
      <p:pic>
        <p:nvPicPr>
          <p:cNvPr id="11" name="Picture 4" descr="Институт энергетики, ИТ и управляющих систем">
            <a:extLst>
              <a:ext uri="{FF2B5EF4-FFF2-40B4-BE49-F238E27FC236}">
                <a16:creationId xmlns:a16="http://schemas.microsoft.com/office/drawing/2014/main" id="{D455024B-68DD-F662-8226-1CE3EBB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41" y="994352"/>
            <a:ext cx="1478879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62886E6-5C63-FD12-8D6A-9D5AE285F4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593" y="1125168"/>
            <a:ext cx="323817" cy="25200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5C7042E-7EAB-256B-ADC9-EB81EC9E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6" y="1090420"/>
            <a:ext cx="324000" cy="385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Google Shape;55;p13">
            <a:extLst>
              <a:ext uri="{FF2B5EF4-FFF2-40B4-BE49-F238E27FC236}">
                <a16:creationId xmlns:a16="http://schemas.microsoft.com/office/drawing/2014/main" id="{6922634E-92F2-6248-64E6-66194ABD12FF}"/>
              </a:ext>
            </a:extLst>
          </p:cNvPr>
          <p:cNvSpPr txBox="1"/>
          <p:nvPr/>
        </p:nvSpPr>
        <p:spPr>
          <a:xfrm>
            <a:off x="1032670" y="1012352"/>
            <a:ext cx="227263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Министерство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жилищно-коммунального хозяйства Белгородской области</a:t>
            </a:r>
          </a:p>
        </p:txBody>
      </p:sp>
      <p:sp>
        <p:nvSpPr>
          <p:cNvPr id="18" name="Google Shape;55;p13">
            <a:extLst>
              <a:ext uri="{FF2B5EF4-FFF2-40B4-BE49-F238E27FC236}">
                <a16:creationId xmlns:a16="http://schemas.microsoft.com/office/drawing/2014/main" id="{F4FAB861-79BD-A951-B596-04344D439F35}"/>
              </a:ext>
            </a:extLst>
          </p:cNvPr>
          <p:cNvSpPr txBox="1"/>
          <p:nvPr/>
        </p:nvSpPr>
        <p:spPr>
          <a:xfrm>
            <a:off x="3985654" y="1067388"/>
            <a:ext cx="159264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Центр энергосбережения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E7DEB5-10C4-6C47-DA8E-170436FAC21C}"/>
              </a:ext>
            </a:extLst>
          </p:cNvPr>
          <p:cNvSpPr/>
          <p:nvPr/>
        </p:nvSpPr>
        <p:spPr>
          <a:xfrm>
            <a:off x="0" y="6696297"/>
            <a:ext cx="9906000" cy="161703"/>
          </a:xfrm>
          <a:prstGeom prst="rect">
            <a:avLst/>
          </a:prstGeom>
          <a:gradFill>
            <a:gsLst>
              <a:gs pos="70000">
                <a:srgbClr val="92D050">
                  <a:lumMod val="78000"/>
                </a:srgbClr>
              </a:gs>
              <a:gs pos="35000">
                <a:srgbClr val="6CCFF6"/>
              </a:gs>
              <a:gs pos="0">
                <a:srgbClr val="612A8A"/>
              </a:gs>
              <a:gs pos="100000">
                <a:srgbClr val="FFC817">
                  <a:alpha val="67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Google Shape;55;p13">
            <a:extLst>
              <a:ext uri="{FF2B5EF4-FFF2-40B4-BE49-F238E27FC236}">
                <a16:creationId xmlns:a16="http://schemas.microsoft.com/office/drawing/2014/main" id="{7CFE8DB9-6AFA-4F14-97AE-B3E6C8232012}"/>
              </a:ext>
            </a:extLst>
          </p:cNvPr>
          <p:cNvSpPr txBox="1"/>
          <p:nvPr/>
        </p:nvSpPr>
        <p:spPr>
          <a:xfrm>
            <a:off x="0" y="6513043"/>
            <a:ext cx="9906000" cy="161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9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Цифровой оператор инженерных систем зданий учреждений бюджетной сферы Белгородской области. План внедрения на объектах г. Белгорода в 2022 году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E189A64-6AE3-EBFC-D7FB-02F20AE611D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74" r="410" b="1"/>
          <a:stretch/>
        </p:blipFill>
        <p:spPr>
          <a:xfrm>
            <a:off x="784860" y="2209803"/>
            <a:ext cx="8381360" cy="4177093"/>
          </a:xfrm>
          <a:prstGeom prst="rect">
            <a:avLst/>
          </a:prstGeom>
        </p:spPr>
      </p:pic>
      <p:sp>
        <p:nvSpPr>
          <p:cNvPr id="14" name="Google Shape;55;p13">
            <a:extLst>
              <a:ext uri="{FF2B5EF4-FFF2-40B4-BE49-F238E27FC236}">
                <a16:creationId xmlns:a16="http://schemas.microsoft.com/office/drawing/2014/main" id="{F12C43D8-8E2C-4104-962F-19366F0E8C86}"/>
              </a:ext>
            </a:extLst>
          </p:cNvPr>
          <p:cNvSpPr txBox="1"/>
          <p:nvPr/>
        </p:nvSpPr>
        <p:spPr>
          <a:xfrm>
            <a:off x="724466" y="1678200"/>
            <a:ext cx="5860546" cy="593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algn="ctr">
              <a:defRPr sz="1200" b="1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defRPr>
            </a:lvl1pPr>
          </a:lstStyle>
          <a:p>
            <a:pPr algn="l"/>
            <a:r>
              <a:rPr lang="ru-RU" dirty="0"/>
              <a:t>Экранная форма модуля Паспортизация, подсистемы Планирование </a:t>
            </a:r>
          </a:p>
          <a:p>
            <a:pPr algn="l"/>
            <a:r>
              <a:rPr lang="ru-RU" dirty="0"/>
              <a:t>информационной системы «Цифровой оператор инженерных систем зданий»</a:t>
            </a:r>
          </a:p>
        </p:txBody>
      </p:sp>
    </p:spTree>
    <p:extLst>
      <p:ext uri="{BB962C8B-B14F-4D97-AF65-F5344CB8AC3E}">
        <p14:creationId xmlns:p14="http://schemas.microsoft.com/office/powerpoint/2010/main" val="605066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32DE27E-1A04-B676-374D-D02E263AC0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15063" y="1098535"/>
            <a:ext cx="1007998" cy="252000"/>
          </a:xfrm>
          <a:prstGeom prst="rect">
            <a:avLst/>
          </a:prstGeom>
        </p:spPr>
      </p:pic>
      <p:pic>
        <p:nvPicPr>
          <p:cNvPr id="11" name="Picture 4" descr="Институт энергетики, ИТ и управляющих систем">
            <a:extLst>
              <a:ext uri="{FF2B5EF4-FFF2-40B4-BE49-F238E27FC236}">
                <a16:creationId xmlns:a16="http://schemas.microsoft.com/office/drawing/2014/main" id="{D455024B-68DD-F662-8226-1CE3EBB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41" y="994352"/>
            <a:ext cx="1478879" cy="4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62886E6-5C63-FD12-8D6A-9D5AE285F4A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593" y="1125168"/>
            <a:ext cx="323817" cy="25200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5C7042E-7EAB-256B-ADC9-EB81EC9ED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66" y="1090420"/>
            <a:ext cx="324000" cy="385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Google Shape;55;p13">
            <a:extLst>
              <a:ext uri="{FF2B5EF4-FFF2-40B4-BE49-F238E27FC236}">
                <a16:creationId xmlns:a16="http://schemas.microsoft.com/office/drawing/2014/main" id="{6922634E-92F2-6248-64E6-66194ABD12FF}"/>
              </a:ext>
            </a:extLst>
          </p:cNvPr>
          <p:cNvSpPr txBox="1"/>
          <p:nvPr/>
        </p:nvSpPr>
        <p:spPr>
          <a:xfrm>
            <a:off x="1032670" y="1012352"/>
            <a:ext cx="2272630" cy="5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Министерство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жилищно-коммунального хозяйства Белгородской области</a:t>
            </a:r>
          </a:p>
        </p:txBody>
      </p:sp>
      <p:sp>
        <p:nvSpPr>
          <p:cNvPr id="18" name="Google Shape;55;p13">
            <a:extLst>
              <a:ext uri="{FF2B5EF4-FFF2-40B4-BE49-F238E27FC236}">
                <a16:creationId xmlns:a16="http://schemas.microsoft.com/office/drawing/2014/main" id="{F4FAB861-79BD-A951-B596-04344D439F35}"/>
              </a:ext>
            </a:extLst>
          </p:cNvPr>
          <p:cNvSpPr txBox="1"/>
          <p:nvPr/>
        </p:nvSpPr>
        <p:spPr>
          <a:xfrm>
            <a:off x="3985654" y="1067388"/>
            <a:ext cx="159264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Центр энергосбережения</a:t>
            </a:r>
          </a:p>
          <a:p>
            <a:r>
              <a:rPr lang="ru-RU" sz="900" dirty="0">
                <a:solidFill>
                  <a:schemeClr val="tx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Белгородской области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3E7DEB5-10C4-6C47-DA8E-170436FAC21C}"/>
              </a:ext>
            </a:extLst>
          </p:cNvPr>
          <p:cNvSpPr/>
          <p:nvPr/>
        </p:nvSpPr>
        <p:spPr>
          <a:xfrm>
            <a:off x="0" y="6696297"/>
            <a:ext cx="9906000" cy="161703"/>
          </a:xfrm>
          <a:prstGeom prst="rect">
            <a:avLst/>
          </a:prstGeom>
          <a:gradFill>
            <a:gsLst>
              <a:gs pos="70000">
                <a:srgbClr val="92D050">
                  <a:lumMod val="78000"/>
                </a:srgbClr>
              </a:gs>
              <a:gs pos="35000">
                <a:srgbClr val="6CCFF6"/>
              </a:gs>
              <a:gs pos="0">
                <a:srgbClr val="612A8A"/>
              </a:gs>
              <a:gs pos="100000">
                <a:srgbClr val="FFC817">
                  <a:alpha val="67000"/>
                </a:srgb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Google Shape;55;p13">
            <a:extLst>
              <a:ext uri="{FF2B5EF4-FFF2-40B4-BE49-F238E27FC236}">
                <a16:creationId xmlns:a16="http://schemas.microsoft.com/office/drawing/2014/main" id="{7CFE8DB9-6AFA-4F14-97AE-B3E6C8232012}"/>
              </a:ext>
            </a:extLst>
          </p:cNvPr>
          <p:cNvSpPr txBox="1"/>
          <p:nvPr/>
        </p:nvSpPr>
        <p:spPr>
          <a:xfrm>
            <a:off x="0" y="6513043"/>
            <a:ext cx="9906000" cy="161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ru-RU" sz="9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Цифровой оператор инженерных систем зданий учреждений бюджетной сферы Белгородской области. План внедрения на объектах г. Белгорода в 2022 году</a:t>
            </a:r>
          </a:p>
        </p:txBody>
      </p:sp>
      <p:sp>
        <p:nvSpPr>
          <p:cNvPr id="13" name="Google Shape;55;p13">
            <a:extLst>
              <a:ext uri="{FF2B5EF4-FFF2-40B4-BE49-F238E27FC236}">
                <a16:creationId xmlns:a16="http://schemas.microsoft.com/office/drawing/2014/main" id="{0070ADE9-5470-4B41-9B0F-A4469AFF7095}"/>
              </a:ext>
            </a:extLst>
          </p:cNvPr>
          <p:cNvSpPr txBox="1"/>
          <p:nvPr/>
        </p:nvSpPr>
        <p:spPr>
          <a:xfrm>
            <a:off x="2286000" y="5300185"/>
            <a:ext cx="4493221" cy="1090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Ориентировочные затраты на установку недостающих </a:t>
            </a:r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362 УСПД </a:t>
            </a:r>
          </a:p>
          <a:p>
            <a:pPr algn="r"/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(устройств сбора и передачи данных)</a:t>
            </a:r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 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на потребляемые энергетические ресурсы составят порядка </a:t>
            </a:r>
            <a:r>
              <a:rPr lang="ru-RU" sz="12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5,6 млн руб.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02152F62-5A93-46CF-803D-C146AEEE5A63}"/>
              </a:ext>
            </a:extLst>
          </p:cNvPr>
          <p:cNvSpPr/>
          <p:nvPr/>
        </p:nvSpPr>
        <p:spPr>
          <a:xfrm>
            <a:off x="1434864" y="2564881"/>
            <a:ext cx="72571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Стоимость годового сервисно-диспетчерского обслуживания для 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172</a:t>
            </a:r>
            <a:r>
              <a:rPr lang="ru-RU" sz="1200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 муниципальных учреждений города Белгорода  составляет порядка 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rPr>
              <a:t>10,3 млн руб.</a:t>
            </a:r>
          </a:p>
        </p:txBody>
      </p:sp>
      <p:graphicFrame>
        <p:nvGraphicFramePr>
          <p:cNvPr id="28" name="Таблица 4">
            <a:extLst>
              <a:ext uri="{FF2B5EF4-FFF2-40B4-BE49-F238E27FC236}">
                <a16:creationId xmlns:a16="http://schemas.microsoft.com/office/drawing/2014/main" id="{117E536D-3A5B-4BE9-8563-482927A7BE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188341"/>
              </p:ext>
            </p:extLst>
          </p:nvPr>
        </p:nvGraphicFramePr>
        <p:xfrm>
          <a:off x="4434840" y="3304710"/>
          <a:ext cx="3566160" cy="1470768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584270">
                  <a:extLst>
                    <a:ext uri="{9D8B030D-6E8A-4147-A177-3AD203B41FA5}">
                      <a16:colId xmlns:a16="http://schemas.microsoft.com/office/drawing/2014/main" val="1879793379"/>
                    </a:ext>
                  </a:extLst>
                </a:gridCol>
                <a:gridCol w="1013744">
                  <a:extLst>
                    <a:ext uri="{9D8B030D-6E8A-4147-A177-3AD203B41FA5}">
                      <a16:colId xmlns:a16="http://schemas.microsoft.com/office/drawing/2014/main" val="1702273199"/>
                    </a:ext>
                  </a:extLst>
                </a:gridCol>
                <a:gridCol w="968146">
                  <a:extLst>
                    <a:ext uri="{9D8B030D-6E8A-4147-A177-3AD203B41FA5}">
                      <a16:colId xmlns:a16="http://schemas.microsoft.com/office/drawing/2014/main" val="393448825"/>
                    </a:ext>
                  </a:extLst>
                </a:gridCol>
              </a:tblGrid>
              <a:tr h="669338">
                <a:tc grid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+mn-lt"/>
                          <a:ea typeface="KaiTi" panose="02010609060101010101" pitchFamily="49" charset="-122"/>
                          <a:cs typeface="Lucida Sans Unicode" panose="020B0602030504020204" pitchFamily="34" charset="0"/>
                        </a:rPr>
                        <a:t>Сервисно-диспетчерское обслуживание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+mn-lt"/>
                          <a:ea typeface="KaiTi" panose="02010609060101010101" pitchFamily="49" charset="-122"/>
                          <a:cs typeface="Lucida Sans Unicode" panose="020B0602030504020204" pitchFamily="34" charset="0"/>
                        </a:rPr>
                        <a:t>для муниципального учреждения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0" i="0" dirty="0"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197879"/>
                  </a:ext>
                </a:extLst>
              </a:tr>
              <a:tr h="29422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Стоимость в месяц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руб.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F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5 000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8173545"/>
                  </a:ext>
                </a:extLst>
              </a:tr>
              <a:tr h="50721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Стоимость в год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800" b="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руб.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FF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60 000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721845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33F62B6E-D03B-DEA7-B105-E32B617F3FD8}"/>
              </a:ext>
            </a:extLst>
          </p:cNvPr>
          <p:cNvSpPr txBox="1"/>
          <p:nvPr/>
        </p:nvSpPr>
        <p:spPr>
          <a:xfrm>
            <a:off x="724466" y="1879376"/>
            <a:ext cx="49530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>
              <a:defRPr sz="1200" b="1">
                <a:solidFill>
                  <a:schemeClr val="bg2">
                    <a:lumMod val="50000"/>
                  </a:schemeClr>
                </a:solidFill>
                <a:ea typeface="KaiTi" panose="02010609060101010101" pitchFamily="49" charset="-122"/>
                <a:cs typeface="Lucida Sans Unicode" panose="020B0602030504020204" pitchFamily="34" charset="0"/>
              </a:defRPr>
            </a:lvl1pPr>
          </a:lstStyle>
          <a:p>
            <a:r>
              <a:rPr lang="ru-RU" dirty="0"/>
              <a:t>Затраты на сервисно-диспетчерское обслуживание</a:t>
            </a:r>
          </a:p>
          <a:p>
            <a:r>
              <a:rPr lang="ru-RU" dirty="0"/>
              <a:t>для муниципального учреждения</a:t>
            </a:r>
          </a:p>
        </p:txBody>
      </p:sp>
    </p:spTree>
    <p:extLst>
      <p:ext uri="{BB962C8B-B14F-4D97-AF65-F5344CB8AC3E}">
        <p14:creationId xmlns:p14="http://schemas.microsoft.com/office/powerpoint/2010/main" val="24280180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3834</TotalTime>
  <Words>820</Words>
  <Application>Microsoft Office PowerPoint</Application>
  <PresentationFormat>Лист A4 (210x297 мм)</PresentationFormat>
  <Paragraphs>194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Segoe UI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TR@N</dc:creator>
  <cp:lastModifiedBy>user</cp:lastModifiedBy>
  <cp:revision>422</cp:revision>
  <cp:lastPrinted>2022-06-22T14:22:26Z</cp:lastPrinted>
  <dcterms:modified xsi:type="dcterms:W3CDTF">2022-07-08T13:52:45Z</dcterms:modified>
</cp:coreProperties>
</file>