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65"/>
  </p:notesMasterIdLst>
  <p:sldIdLst>
    <p:sldId id="480" r:id="rId4"/>
    <p:sldId id="529" r:id="rId5"/>
    <p:sldId id="553" r:id="rId6"/>
    <p:sldId id="608" r:id="rId7"/>
    <p:sldId id="554" r:id="rId8"/>
    <p:sldId id="555" r:id="rId9"/>
    <p:sldId id="609" r:id="rId10"/>
    <p:sldId id="610" r:id="rId11"/>
    <p:sldId id="557" r:id="rId12"/>
    <p:sldId id="504" r:id="rId13"/>
    <p:sldId id="258" r:id="rId14"/>
    <p:sldId id="257" r:id="rId15"/>
    <p:sldId id="259" r:id="rId16"/>
    <p:sldId id="558" r:id="rId17"/>
    <p:sldId id="559" r:id="rId18"/>
    <p:sldId id="261" r:id="rId19"/>
    <p:sldId id="560" r:id="rId20"/>
    <p:sldId id="505" r:id="rId21"/>
    <p:sldId id="506" r:id="rId22"/>
    <p:sldId id="262" r:id="rId23"/>
    <p:sldId id="547" r:id="rId24"/>
    <p:sldId id="548" r:id="rId25"/>
    <p:sldId id="515" r:id="rId26"/>
    <p:sldId id="514" r:id="rId27"/>
    <p:sldId id="513" r:id="rId28"/>
    <p:sldId id="516" r:id="rId29"/>
    <p:sldId id="517" r:id="rId30"/>
    <p:sldId id="536" r:id="rId31"/>
    <p:sldId id="518" r:id="rId32"/>
    <p:sldId id="519" r:id="rId33"/>
    <p:sldId id="535" r:id="rId34"/>
    <p:sldId id="520" r:id="rId35"/>
    <p:sldId id="534" r:id="rId36"/>
    <p:sldId id="521" r:id="rId37"/>
    <p:sldId id="533" r:id="rId38"/>
    <p:sldId id="562" r:id="rId39"/>
    <p:sldId id="561" r:id="rId40"/>
    <p:sldId id="607" r:id="rId41"/>
    <p:sldId id="564" r:id="rId42"/>
    <p:sldId id="567" r:id="rId43"/>
    <p:sldId id="611" r:id="rId44"/>
    <p:sldId id="566" r:id="rId45"/>
    <p:sldId id="568" r:id="rId46"/>
    <p:sldId id="569" r:id="rId47"/>
    <p:sldId id="570" r:id="rId48"/>
    <p:sldId id="594" r:id="rId49"/>
    <p:sldId id="274" r:id="rId50"/>
    <p:sldId id="575" r:id="rId51"/>
    <p:sldId id="576" r:id="rId52"/>
    <p:sldId id="577" r:id="rId53"/>
    <p:sldId id="578" r:id="rId54"/>
    <p:sldId id="589" r:id="rId55"/>
    <p:sldId id="588" r:id="rId56"/>
    <p:sldId id="592" r:id="rId57"/>
    <p:sldId id="593" r:id="rId58"/>
    <p:sldId id="590" r:id="rId59"/>
    <p:sldId id="600" r:id="rId60"/>
    <p:sldId id="601" r:id="rId61"/>
    <p:sldId id="612" r:id="rId62"/>
    <p:sldId id="613" r:id="rId63"/>
    <p:sldId id="602" r:id="rId64"/>
  </p:sldIdLst>
  <p:sldSz cx="6858000" cy="5143500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69" autoAdjust="0"/>
    <p:restoredTop sz="93798" autoAdjust="0"/>
  </p:normalViewPr>
  <p:slideViewPr>
    <p:cSldViewPr snapToGrid="0">
      <p:cViewPr varScale="1">
        <p:scale>
          <a:sx n="91" d="100"/>
          <a:sy n="91" d="100"/>
        </p:scale>
        <p:origin x="17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9B5B3-C198-4635-8D5A-EC3BE9EA2688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3226-BBB9-413A-8E2B-E597626F5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3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3226-BBB9-413A-8E2B-E597626F5569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9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3226-BBB9-413A-8E2B-E597626F5569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0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3226-BBB9-413A-8E2B-E597626F5569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3226-BBB9-413A-8E2B-E597626F5569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3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1C2E1-82C8-4F4F-869F-0AF40F9C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721A-EC0E-405C-9F29-B0296B76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6EC4B-26C6-4553-B44E-5D50AB34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516AF-42F0-40E5-9652-00D380EDA0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56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6D467E-4A7D-4DE6-A97F-A5A4FFC6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78252-6E19-4F40-B02C-F2C963DB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12D41-7A8A-4163-B2AE-190779DB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B1A20-1B23-4141-B251-B811D43909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84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205981"/>
            <a:ext cx="15430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05981"/>
            <a:ext cx="45148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8D8879-967D-438E-8DA4-1E38A644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E9265-CAFE-4F71-8648-5BEBFDB4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0D917-5E92-4D5F-B81D-DC3A0A87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BF6A7-C269-4691-89AE-7B86E453C2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372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597821"/>
            <a:ext cx="58293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1C2E1-82C8-4F4F-869F-0AF40F9C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721A-EC0E-405C-9F29-B0296B76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6EC4B-26C6-4553-B44E-5D50AB34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516AF-42F0-40E5-9652-00D380EDA0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11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100F8-127B-45A1-B7AE-339C996A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1DBE6-C772-4F1A-82B5-66B71887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604E71-D829-4551-A38D-F7244BB6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3D3D-B649-48A2-8CD9-E84099CEE5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099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4FB08-CE17-45BB-90A6-869578A8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F5979-6D78-436F-B43E-47E82E42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35A48-4E21-47C7-AFBF-C18376C4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31CAE-DE93-40B5-ADBD-5A1F898B57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8986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B72E1C8-B380-49A7-86D2-EE996976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EC236FA-FF66-41D5-B0EF-7B2CA73E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15230F2-11DA-407F-A842-BFEB1EB3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6451A-F32C-4B64-8F7A-C251840FD3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7148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9D36F13-2CC2-4AB2-87F8-099D1E98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C244AFA-7C03-4F23-96B4-FCE2125D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01E2D02-450E-4F74-AF32-0C9272F1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EC8CD-D2CA-4781-AB5A-7AD34B041F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0465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ED64165-7574-4FA8-93D4-7AF00D02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1740830-7E5B-47FE-A6D3-3199D622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8672B06-4F32-435F-8D55-85D6C17E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F8518-D088-40D3-9563-1CDEE10AEA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567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6C49E0A-5AA1-48AF-9261-6A83E280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A755683-F731-49DF-AC4D-280871C7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3789B6F-2055-4138-A372-12C3F1DC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A8F1-9FB6-40D1-854B-A0AB7EDA1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4845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204790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76F092F-285E-4674-B4C1-1BC17763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E125809-D0D8-4D9E-AA0F-163B2080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2595BF-4771-437D-97DF-23CDAA5B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D9E46-65BF-41AF-B040-84862BBF25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21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100F8-127B-45A1-B7AE-339C996A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1DBE6-C772-4F1A-82B5-66B71887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604E71-D829-4551-A38D-F7244BB6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3D3D-B649-48A2-8CD9-E84099CEE5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496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6AB9D48-65A4-4EC4-9954-1D3629A0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58C2631-DA7D-4551-B68E-C35C4BA2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83F6553-E8EA-4C3C-A020-1A8F364C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F3425-338B-40DC-B0E4-D5794C3C6B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954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6D467E-4A7D-4DE6-A97F-A5A4FFC63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78252-6E19-4F40-B02C-F2C963DB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12D41-7A8A-4163-B2AE-190779DBC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B1A20-1B23-4141-B251-B811D43909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0728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8D8879-967D-438E-8DA4-1E38A644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E9265-CAFE-4F71-8648-5BEBFDB4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0D917-5E92-4D5F-B81D-DC3A0A87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BF6A7-C269-4691-89AE-7B86E453C2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715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6A3F20-1254-4E1B-8B3F-7EF871C89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C7B41C-8663-4252-A324-F3EC32863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09B0A8-42FE-4155-97EC-736D0B8D3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DA53A-95BD-400C-9A4D-91AE72880B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855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33835F-2650-44F0-99A9-0F40DB684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E53DB4-3ED2-47EB-AB23-2307F6C47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37B2C-F3E1-4F5B-9ADC-09CED0C2AF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A1A29-A39F-4691-9CE4-0872E9530E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7087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067B05-6BC1-4F25-AFB0-7C7A87F4A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DB5E9F-3656-4534-992C-B508529E1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858601-B49A-4B1B-9C7C-3AC8E9F80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4B474-0CE8-4EAB-A31C-61848E9BFC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8521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D78A3D-5EC2-459A-A41D-C67434242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F60DF-2427-4E5A-9E79-246D952E5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126E36-E0F7-4EAD-B675-6E7E2B61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5273E-83B7-4026-A597-E723085B17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7564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3AAA94-0BEF-4879-8FD9-68B8BEDE5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CE947E9-6153-4855-82ED-940755036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0B1C1B-AB61-4094-8B25-F7C3A8414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195DD-5259-4C8A-8DC7-E1A4228D9F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0954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674012-FFAF-47B6-9C11-9E78E8A04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5ADDC1-84D6-4846-BFCF-B30B7077B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EB91EB-B790-4146-A902-D90D59904A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995B3-56FE-4AA3-A12E-B0074D9D5C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574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A32B69-1148-4554-8817-E4BF864438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2C4A12-2A60-4C61-8B86-D6A2A57AC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8B8EF-04F2-43DB-BFCE-CF75C6B78E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C540A-3AF3-4A44-B48E-516060CF0E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184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305178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4FB08-CE17-45BB-90A6-869578A8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F5979-6D78-436F-B43E-47E82E42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35A48-4E21-47C7-AFBF-C18376C4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31CAE-DE93-40B5-ADBD-5A1F898B57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627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68EB33-7042-4D9B-BD64-9E87FC9D5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B4B28-36C7-4407-B89B-22D6ED9E9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A57757-EB98-46A3-BCD5-E75E5027A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F8BD4-2DF1-4EBB-B87D-D4745585B8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3685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A3F54-CC03-423C-8E0D-9421BF273C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2EBE6E-DDD1-4509-A6AE-59CDA92E8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3913E-D1F8-4D68-88EF-31A6FB8009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45D7E-8A6C-4177-8190-1A95F6158F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060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CA66AB-F165-41A9-A16E-41A47833E6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4651E6-C1E9-439C-B468-EC866154F6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3D1062-0A35-48EF-B81D-04E7B5820D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FA58C-179E-4DF3-A958-7F6696A4E0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4180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0105CE-F0E2-4E55-930C-C3767AF7F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3F28A7-5D51-4E34-B36C-A89D52D99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F44EBE-5DF5-4C87-870E-2B4CBED67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62229-3FE2-45E4-9395-CE82178F1C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249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486150" y="1200150"/>
            <a:ext cx="3028950" cy="16394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486150" y="2953942"/>
            <a:ext cx="3028950" cy="16406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2C40A94-E860-4438-94A0-0E8823851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90E827D-CF27-4E33-BB0F-401E6822E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BB1A59-F7B4-4479-9330-8A57076FD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28658-2454-4B1B-9D01-FC3C04DCE9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3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1200153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200153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B72E1C8-B380-49A7-86D2-EE996976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EC236FA-FF66-41D5-B0EF-7B2CA73E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15230F2-11DA-407F-A842-BFEB1EB3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6451A-F32C-4B64-8F7A-C251840FD3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78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1151335"/>
            <a:ext cx="303133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1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9D36F13-2CC2-4AB2-87F8-099D1E98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C244AFA-7C03-4F23-96B4-FCE2125D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01E2D02-450E-4F74-AF32-0C9272F1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EC8CD-D2CA-4781-AB5A-7AD34B041F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74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ED64165-7574-4FA8-93D4-7AF00D02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1740830-7E5B-47FE-A6D3-3199D622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8672B06-4F32-435F-8D55-85D6C17E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F8518-D088-40D3-9563-1CDEE10AEA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38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6C49E0A-5AA1-48AF-9261-6A83E280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A755683-F731-49DF-AC4D-280871C7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3789B6F-2055-4138-A372-12C3F1DC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A8F1-9FB6-40D1-854B-A0AB7EDA17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65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204791"/>
            <a:ext cx="3833813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76F092F-285E-4674-B4C1-1BC17763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E125809-D0D8-4D9E-AA0F-163B2080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2595BF-4771-437D-97DF-23CDAA5B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D9E46-65BF-41AF-B040-84862BBF25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54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6AB9D48-65A4-4EC4-9954-1D3629A0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58C2631-DA7D-4551-B68E-C35C4BA2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83F6553-E8EA-4C3C-A020-1A8F364C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F3425-338B-40DC-B0E4-D5794C3C6B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857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C33B7BBB-5D2D-46AD-99B4-EBC6375CCA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E95D0664-9398-415B-A425-AFB75E9E29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1200153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6BFAD-40AC-439F-BBCB-B37645821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4767265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4DE14-FB53-4DE6-9FAD-0B701687D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4767265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3A051-F30C-498D-950C-B4E87E27B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4767265"/>
            <a:ext cx="1600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fld id="{068A019D-7B88-43F6-9BF7-F5E4EF468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88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C33B7BBB-5D2D-46AD-99B4-EBC6375CCA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E95D0664-9398-415B-A425-AFB75E9E29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6BFAD-40AC-439F-BBCB-B37645821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4DE14-FB53-4DE6-9FAD-0B701687D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3A051-F30C-498D-950C-B4E87E27B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068A019D-7B88-43F6-9BF7-F5E4EF468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80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2465FFE-F258-49B2-BBF9-D3C9A3486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05979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88AF497-80B8-479F-A234-A60B778E2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200151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FCD16E6D-39C2-4DF9-AF39-930F4CF1FE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56C6F109-76ED-46CB-BD8B-98E61BFE03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A36873B9-53EA-40BD-8C3E-D5FC96CEA1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A821BCC4-20A5-4F17-9110-C7F4C740BD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6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11" Type="http://schemas.openxmlformats.org/officeDocument/2006/relationships/image" Target="../media/image43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image" Target="../media/image106.jpe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0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11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8.wmf"/><Relationship Id="rId11" Type="http://schemas.openxmlformats.org/officeDocument/2006/relationships/image" Target="../media/image113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10.wmf"/><Relationship Id="rId4" Type="http://schemas.openxmlformats.org/officeDocument/2006/relationships/image" Target="../media/image112.png"/><Relationship Id="rId9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16.png"/><Relationship Id="rId7" Type="http://schemas.openxmlformats.org/officeDocument/2006/relationships/image" Target="../media/image11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hyperlink" Target="https://ru.wikipedia.org/wiki/%D0%9E%D0%BC" TargetMode="External"/><Relationship Id="rId4" Type="http://schemas.openxmlformats.org/officeDocument/2006/relationships/hyperlink" Target="https://ru.wikipedia.org/wiki/%D0%9F%D0%BE%D1%81%D1%82%D0%BE%D1%8F%D0%BD%D0%BD%D1%8B%D0%B9_%D1%82%D0%BE%D0%BA" TargetMode="External"/><Relationship Id="rId9" Type="http://schemas.openxmlformats.org/officeDocument/2006/relationships/image" Target="../media/image11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21.jpeg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120.wmf"/><Relationship Id="rId5" Type="http://schemas.openxmlformats.org/officeDocument/2006/relationships/image" Target="../media/image117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1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126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gi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gif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shab#3">
            <a:extLst>
              <a:ext uri="{FF2B5EF4-FFF2-40B4-BE49-F238E27FC236}">
                <a16:creationId xmlns:a16="http://schemas.microsoft.com/office/drawing/2014/main" id="{48578C22-7B54-43BB-B5FE-BAFE55F9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177" y="-160735"/>
            <a:ext cx="7315200" cy="54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10">
            <a:extLst>
              <a:ext uri="{FF2B5EF4-FFF2-40B4-BE49-F238E27FC236}">
                <a16:creationId xmlns:a16="http://schemas.microsoft.com/office/drawing/2014/main" id="{B30B913A-5806-4AAB-B7B1-EB26177E7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156" y="1773419"/>
            <a:ext cx="6965156" cy="124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100" dirty="0">
                <a:solidFill>
                  <a:prstClr val="black"/>
                </a:solidFill>
                <a:latin typeface="Arial" panose="020B0604020202020204" pitchFamily="34" charset="0"/>
              </a:rPr>
              <a:t> Практическое занятие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100" b="1" dirty="0">
                <a:solidFill>
                  <a:prstClr val="black"/>
                </a:solidFill>
                <a:latin typeface="Arial" panose="020B0604020202020204" pitchFamily="34" charset="0"/>
              </a:rPr>
              <a:t>Основные требования к РГЗ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100" b="1" dirty="0">
                <a:solidFill>
                  <a:prstClr val="black"/>
                </a:solidFill>
                <a:latin typeface="Arial" panose="020B0604020202020204" pitchFamily="34" charset="0"/>
              </a:rPr>
              <a:t>Структура РГЗ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100" b="1" dirty="0">
                <a:solidFill>
                  <a:prstClr val="black"/>
                </a:solidFill>
                <a:latin typeface="Arial" panose="020B0604020202020204" pitchFamily="34" charset="0"/>
              </a:rPr>
              <a:t>Работа в среде </a:t>
            </a:r>
            <a:r>
              <a:rPr lang="en-US" altLang="ru-RU" sz="2100" b="1" dirty="0">
                <a:solidFill>
                  <a:prstClr val="black"/>
                </a:solidFill>
                <a:latin typeface="Arial" panose="020B0604020202020204" pitchFamily="34" charset="0"/>
              </a:rPr>
              <a:t>Multisim</a:t>
            </a:r>
            <a:endParaRPr lang="ru-RU" altLang="ru-RU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100" b="1" dirty="0">
                <a:solidFill>
                  <a:prstClr val="black"/>
                </a:solidFill>
                <a:latin typeface="Arial" panose="020B0604020202020204" pitchFamily="34" charset="0"/>
              </a:rPr>
              <a:t>Расчет основных элементов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100" b="1" dirty="0">
                <a:solidFill>
                  <a:prstClr val="black"/>
                </a:solidFill>
                <a:latin typeface="Arial" panose="020B0604020202020204" pitchFamily="34" charset="0"/>
              </a:rPr>
              <a:t> генератора специального сигнала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986ED4-C262-44B7-AB01-0C3EC61BE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156" y="2164527"/>
            <a:ext cx="2126564" cy="11315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13910B-C1E3-49CF-91BE-5FFD44B810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01"/>
          <a:stretch/>
        </p:blipFill>
        <p:spPr>
          <a:xfrm>
            <a:off x="144129" y="580808"/>
            <a:ext cx="3974027" cy="53822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105BBB0A-4479-4BD7-A0F6-A8279AC7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Операционный усилитель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ADDCC7-55DF-4545-AC8B-396F57374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5" y="1119028"/>
            <a:ext cx="4073821" cy="27856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096773-BBA7-4213-9D39-CC4181D9E43E}"/>
              </a:ext>
            </a:extLst>
          </p:cNvPr>
          <p:cNvSpPr/>
          <p:nvPr/>
        </p:nvSpPr>
        <p:spPr>
          <a:xfrm>
            <a:off x="4057651" y="1374087"/>
            <a:ext cx="2698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характеристики: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Напряжение смещения нуля (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U0)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Коэф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-т усиления / ослабления синфазного сигнала: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B1CDE-900F-40E2-B758-CBD6C5E07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779" y="3518411"/>
            <a:ext cx="4910295" cy="101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96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CA35D4-F6B7-4B2E-ACD9-8F9CA1E59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b="6389"/>
          <a:stretch/>
        </p:blipFill>
        <p:spPr>
          <a:xfrm>
            <a:off x="0" y="642937"/>
            <a:ext cx="3996928" cy="29393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DB9BF4-4B8F-49D1-8310-24FD6A2D3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2597"/>
            <a:ext cx="6150872" cy="8679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770064-B8BD-4CA4-9126-2F7AB2B3E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928" y="1561174"/>
            <a:ext cx="1993841" cy="774204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A484E217-8AF2-4D5E-858C-83D8CC9E1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Статическая передаточная характеристика </a:t>
            </a:r>
          </a:p>
        </p:txBody>
      </p:sp>
    </p:spTree>
    <p:extLst>
      <p:ext uri="{BB962C8B-B14F-4D97-AF65-F5344CB8AC3E}">
        <p14:creationId xmlns:p14="http://schemas.microsoft.com/office/powerpoint/2010/main" val="219759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5ACAAF-8FF5-4D97-AAB8-5E52F911D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19" y="757280"/>
            <a:ext cx="4575572" cy="28366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1919B4-5F9E-443C-9FDF-999BB46D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" y="3135121"/>
            <a:ext cx="4282567" cy="525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03C6B-92B9-4CEA-9FF3-6CB0ACC57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0" y="3660187"/>
            <a:ext cx="6707981" cy="5398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CA97B8-320F-4C51-8C95-5C57F7C46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85" y="824303"/>
            <a:ext cx="1066205" cy="6804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60F377-8740-479D-8464-18678FA8E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490" y="813587"/>
            <a:ext cx="926902" cy="6804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7CC872-61DB-4234-9DED-F90993B98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284" y="1584469"/>
            <a:ext cx="1066205" cy="3804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209EED-3F73-4577-AE05-13DE2B66F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495" y="1994877"/>
            <a:ext cx="1092994" cy="6161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039DAA-4D25-4529-9C9F-278823852C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495" y="2625221"/>
            <a:ext cx="1821656" cy="616148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C6057B80-0223-4920-85C5-BA6A22815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Инвертирующий ОУ</a:t>
            </a:r>
          </a:p>
        </p:txBody>
      </p:sp>
    </p:spTree>
    <p:extLst>
      <p:ext uri="{BB962C8B-B14F-4D97-AF65-F5344CB8AC3E}">
        <p14:creationId xmlns:p14="http://schemas.microsoft.com/office/powerpoint/2010/main" val="89356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F29808-2319-43C1-9689-BB22C51E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5" y="755451"/>
            <a:ext cx="4306151" cy="29521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21C83D-AB41-43E7-9E25-53666CE9E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" y="3604330"/>
            <a:ext cx="3246835" cy="783719"/>
          </a:xfrm>
          <a:prstGeom prst="rect">
            <a:avLst/>
          </a:prstGeom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9DDDA8D5-0DC1-4737-B8D3-3421C606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Неинвертирующий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ОУ</a:t>
            </a:r>
          </a:p>
        </p:txBody>
      </p:sp>
    </p:spTree>
    <p:extLst>
      <p:ext uri="{BB962C8B-B14F-4D97-AF65-F5344CB8AC3E}">
        <p14:creationId xmlns:p14="http://schemas.microsoft.com/office/powerpoint/2010/main" val="307184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9DDDA8D5-0DC1-4737-B8D3-3421C6067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Характеристика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оптопар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типа ОЭП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587088-95A6-4241-838B-0B46F6E9AEC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357" y="467591"/>
            <a:ext cx="3948545" cy="278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1AEBB2C-B513-46F5-BBC4-7E0FABF6B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93211"/>
              </p:ext>
            </p:extLst>
          </p:nvPr>
        </p:nvGraphicFramePr>
        <p:xfrm>
          <a:off x="263524" y="3249184"/>
          <a:ext cx="5915025" cy="1806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6807">
                  <a:extLst>
                    <a:ext uri="{9D8B030D-6E8A-4147-A177-3AD203B41FA5}">
                      <a16:colId xmlns:a16="http://schemas.microsoft.com/office/drawing/2014/main" val="1251057879"/>
                    </a:ext>
                  </a:extLst>
                </a:gridCol>
                <a:gridCol w="1168792">
                  <a:extLst>
                    <a:ext uri="{9D8B030D-6E8A-4147-A177-3AD203B41FA5}">
                      <a16:colId xmlns:a16="http://schemas.microsoft.com/office/drawing/2014/main" val="2328861812"/>
                    </a:ext>
                  </a:extLst>
                </a:gridCol>
                <a:gridCol w="1169426">
                  <a:extLst>
                    <a:ext uri="{9D8B030D-6E8A-4147-A177-3AD203B41FA5}">
                      <a16:colId xmlns:a16="http://schemas.microsoft.com/office/drawing/2014/main" val="1264983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параметров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Обозначение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Значение параметров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1157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1395" algn="l"/>
                        </a:tabLst>
                      </a:pPr>
                      <a:r>
                        <a:rPr lang="ru-RU" sz="1200">
                          <a:effectLst/>
                        </a:rPr>
                        <a:t>Световое сопротивление, при </a:t>
                      </a:r>
                      <a:r>
                        <a:rPr lang="en-US" sz="1200">
                          <a:effectLst/>
                        </a:rPr>
                        <a:t>I</a:t>
                      </a:r>
                      <a:r>
                        <a:rPr lang="ru-RU" sz="1200">
                          <a:effectLst/>
                        </a:rPr>
                        <a:t>вх=16 мА, не более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</a:t>
                      </a:r>
                      <a:r>
                        <a:rPr lang="ru-RU" sz="1200" baseline="-25000" dirty="0">
                          <a:effectLst/>
                        </a:rPr>
                        <a:t>СВЕТ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500 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4939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Темновое сопротивление, не менее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</a:t>
                      </a:r>
                      <a:r>
                        <a:rPr lang="ru-RU" sz="1200" baseline="-25000" dirty="0">
                          <a:effectLst/>
                        </a:rPr>
                        <a:t>ТЕМН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5·10</a:t>
                      </a:r>
                      <a:r>
                        <a:rPr lang="ru-RU" sz="1200" baseline="30000">
                          <a:effectLst/>
                        </a:rPr>
                        <a:t>6 </a:t>
                      </a:r>
                      <a:r>
                        <a:rPr lang="ru-RU" sz="1200">
                          <a:effectLst/>
                        </a:rPr>
                        <a:t>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993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 выключения, не более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</a:t>
                      </a:r>
                      <a:r>
                        <a:rPr lang="ru-RU" sz="1200" baseline="-25000">
                          <a:effectLst/>
                        </a:rPr>
                        <a:t>откл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 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5121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Максимально допустимое коммутируемое напряжение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</a:t>
                      </a:r>
                      <a:r>
                        <a:rPr lang="ru-RU" sz="1200" baseline="-25000">
                          <a:effectLst/>
                        </a:rPr>
                        <a:t>ком.макс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2068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7130" algn="l"/>
                        </a:tabLst>
                      </a:pPr>
                      <a:r>
                        <a:rPr lang="ru-RU" sz="1200">
                          <a:effectLst/>
                        </a:rPr>
                        <a:t>Входное напряжение, при </a:t>
                      </a:r>
                      <a:r>
                        <a:rPr lang="en-US" sz="1200">
                          <a:effectLst/>
                        </a:rPr>
                        <a:t>I</a:t>
                      </a:r>
                      <a:r>
                        <a:rPr lang="ru-RU" sz="1200">
                          <a:effectLst/>
                        </a:rPr>
                        <a:t>вх=16 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</a:t>
                      </a:r>
                      <a:r>
                        <a:rPr lang="ru-RU" sz="1200" baseline="-25000">
                          <a:effectLst/>
                        </a:rPr>
                        <a:t>вх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3,5…5,5 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278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9450" algn="l"/>
                        </a:tabLst>
                      </a:pPr>
                      <a:r>
                        <a:rPr lang="ru-RU" sz="1200">
                          <a:effectLst/>
                        </a:rPr>
                        <a:t>Максимальное управляющее напряжение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</a:t>
                      </a:r>
                      <a:r>
                        <a:rPr lang="ru-RU" sz="1200" baseline="-25000">
                          <a:effectLst/>
                        </a:rPr>
                        <a:t>упр.макс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6,3 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98639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114083-694E-4D5C-AC4D-E31B94E4D65D}"/>
              </a:ext>
            </a:extLst>
          </p:cNvPr>
          <p:cNvSpPr/>
          <p:nvPr/>
        </p:nvSpPr>
        <p:spPr>
          <a:xfrm>
            <a:off x="4487565" y="1027390"/>
            <a:ext cx="2236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Современные резисторные оптроны типа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3ОР124А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</a:t>
            </a:r>
            <a:r>
              <a:rPr lang="ru-RU" sz="1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 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300 МОм 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sz="12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 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1200 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5022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C6057B80-0223-4920-85C5-BA6A22815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Расчет инвертирующего ОУ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B8CB069-181F-428A-88D4-CAEBBBB55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73" y="58993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F95EF4A1-9EE3-45FE-A0B6-E04C34F472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468628"/>
              </p:ext>
            </p:extLst>
          </p:nvPr>
        </p:nvGraphicFramePr>
        <p:xfrm>
          <a:off x="374073" y="589935"/>
          <a:ext cx="3699163" cy="1592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" name="Visio" r:id="rId3" imgW="3198828" imgH="1375312" progId="Visio.Drawing.11">
                  <p:embed/>
                </p:oleObj>
              </mc:Choice>
              <mc:Fallback>
                <p:oleObj name="Visio" r:id="rId3" imgW="3198828" imgH="137531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73" y="589935"/>
                        <a:ext cx="3699163" cy="1592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3416CD8-D062-4B58-9804-5E9F3C9603F2}"/>
              </a:ext>
            </a:extLst>
          </p:cNvPr>
          <p:cNvSpPr/>
          <p:nvPr/>
        </p:nvSpPr>
        <p:spPr>
          <a:xfrm>
            <a:off x="322118" y="2094556"/>
            <a:ext cx="6213763" cy="325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Данный усилитель служит для регулирования амплитуды выходного сигнала, при этом коэффициент усиления по напряжению находится в пределах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0 – 1. Сопротивление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принимаем постоянным и равным 1 кОм. </a:t>
            </a:r>
            <a:endParaRPr lang="ru-RU" sz="1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В случае, когда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у.</a:t>
            </a:r>
            <a:r>
              <a:rPr lang="en-US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0, 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2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&gt;&gt;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поэтому принимаем резистор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 МОм типа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CF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-25. </a:t>
            </a:r>
            <a:endParaRPr lang="ru-RU" sz="1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В случае, когда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у.</a:t>
            </a:r>
            <a:r>
              <a:rPr lang="en-US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1, то из формулы   можно выразить эквивалентное 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2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 кОм. Определим сопротивление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оптопары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формуле (6):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передаточной характеристики  видно, что необходимое сопротивление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оптопары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достигаться при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2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≈ 10 мА.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0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1F5FE83A-EA9C-4F23-9312-BECEC3F74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7647" y="59087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43A336ED-3760-45CE-B71D-0816703C20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059526"/>
              </p:ext>
            </p:extLst>
          </p:nvPr>
        </p:nvGraphicFramePr>
        <p:xfrm>
          <a:off x="4500887" y="1026142"/>
          <a:ext cx="1379750" cy="610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6" name="Equation" r:id="rId5" imgW="1002960" imgH="431640" progId="Equation.DSMT4">
                  <p:embed/>
                </p:oleObj>
              </mc:Choice>
              <mc:Fallback>
                <p:oleObj name="Equation" r:id="rId5" imgW="100296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887" y="1026142"/>
                        <a:ext cx="1379750" cy="610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2CC72507-8038-4518-B3E6-7368F959E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84022"/>
              </p:ext>
            </p:extLst>
          </p:nvPr>
        </p:nvGraphicFramePr>
        <p:xfrm>
          <a:off x="2221923" y="4077032"/>
          <a:ext cx="3162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7" name="Equation" r:id="rId7" imgW="3162240" imgH="457200" progId="Equation.DSMT4">
                  <p:embed/>
                </p:oleObj>
              </mc:Choice>
              <mc:Fallback>
                <p:oleObj name="Equation" r:id="rId7" imgW="316224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923" y="4077032"/>
                        <a:ext cx="31623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251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5822FC-84E4-4A8B-B7FA-D10267221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1" y="743970"/>
            <a:ext cx="3718016" cy="22656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B750B1-5D04-4135-B14A-C1C20A3D29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23"/>
          <a:stretch/>
        </p:blipFill>
        <p:spPr>
          <a:xfrm>
            <a:off x="3989886" y="831111"/>
            <a:ext cx="977113" cy="8826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A77188-0AF2-40C5-875A-B7617DFF6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865" y="1805440"/>
            <a:ext cx="2018817" cy="3702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02F57B-33F9-403E-83C2-BE7FFE85D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2838023"/>
            <a:ext cx="3725375" cy="7357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DA1F0F-3D26-4574-9F63-4FB66FDE4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9886" y="3573803"/>
            <a:ext cx="2210003" cy="573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9D768-9D40-4816-BF2B-26AFBDCE4195}"/>
              </a:ext>
            </a:extLst>
          </p:cNvPr>
          <p:cNvSpPr txBox="1"/>
          <p:nvPr/>
        </p:nvSpPr>
        <p:spPr>
          <a:xfrm>
            <a:off x="132262" y="3290646"/>
            <a:ext cx="31993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напряжение на входе постоянно, то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A66DBD-110F-4DC7-9841-F7F0CDA4AB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66" y="3550333"/>
            <a:ext cx="1382346" cy="4946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FCEDBA-4D96-4C87-81BF-A9D7D4A87E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59"/>
          <a:stretch/>
        </p:blipFill>
        <p:spPr>
          <a:xfrm>
            <a:off x="371320" y="4044996"/>
            <a:ext cx="997478" cy="238681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05A2E0E-F5F9-44AB-9BC1-2D79555C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Интегратор</a:t>
            </a:r>
          </a:p>
        </p:txBody>
      </p:sp>
    </p:spTree>
    <p:extLst>
      <p:ext uri="{BB962C8B-B14F-4D97-AF65-F5344CB8AC3E}">
        <p14:creationId xmlns:p14="http://schemas.microsoft.com/office/powerpoint/2010/main" val="112827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>
            <a:extLst>
              <a:ext uri="{FF2B5EF4-FFF2-40B4-BE49-F238E27FC236}">
                <a16:creationId xmlns:a16="http://schemas.microsoft.com/office/drawing/2014/main" id="{D05A2E0E-F5F9-44AB-9BC1-2D79555C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Расчет интегратора</a:t>
            </a: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6990C521-8076-4445-A02B-A14B7B41B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94754"/>
              </p:ext>
            </p:extLst>
          </p:nvPr>
        </p:nvGraphicFramePr>
        <p:xfrm>
          <a:off x="821139" y="889438"/>
          <a:ext cx="1400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1" name="Equation" r:id="rId3" imgW="1397000" imgH="457200" progId="Equation.DSMT4">
                  <p:embed/>
                </p:oleObj>
              </mc:Choice>
              <mc:Fallback>
                <p:oleObj name="Equation" r:id="rId3" imgW="13970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139" y="889438"/>
                        <a:ext cx="14001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A93BA78E-EF72-46A8-84A2-2F15D3777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268949"/>
              </p:ext>
            </p:extLst>
          </p:nvPr>
        </p:nvGraphicFramePr>
        <p:xfrm>
          <a:off x="1204261" y="1534560"/>
          <a:ext cx="695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2" name="Equation" r:id="rId5" imgW="685800" imgH="457200" progId="Equation.DSMT4">
                  <p:embed/>
                </p:oleObj>
              </mc:Choice>
              <mc:Fallback>
                <p:oleObj name="Equation" r:id="rId5" imgW="68580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261" y="1534560"/>
                        <a:ext cx="6953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9FC91A5E-C048-47F2-A8E0-EFCDD5255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898382"/>
              </p:ext>
            </p:extLst>
          </p:nvPr>
        </p:nvGraphicFramePr>
        <p:xfrm>
          <a:off x="1223311" y="2898078"/>
          <a:ext cx="676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3" name="Equation" r:id="rId7" imgW="672808" imgH="457002" progId="Equation.DSMT4">
                  <p:embed/>
                </p:oleObj>
              </mc:Choice>
              <mc:Fallback>
                <p:oleObj name="Equation" r:id="rId7" imgW="672808" imgH="45700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311" y="2898078"/>
                        <a:ext cx="6762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4633457F-80F2-4E4F-9C0F-58BD3B9BF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544747"/>
              </p:ext>
            </p:extLst>
          </p:nvPr>
        </p:nvGraphicFramePr>
        <p:xfrm>
          <a:off x="612917" y="3355278"/>
          <a:ext cx="18970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4" name="Equation" r:id="rId9" imgW="1904760" imgH="482400" progId="Equation.DSMT4">
                  <p:embed/>
                </p:oleObj>
              </mc:Choice>
              <mc:Fallback>
                <p:oleObj name="Equation" r:id="rId9" imgW="190476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17" y="3355278"/>
                        <a:ext cx="1897062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4">
            <a:extLst>
              <a:ext uri="{FF2B5EF4-FFF2-40B4-BE49-F238E27FC236}">
                <a16:creationId xmlns:a16="http://schemas.microsoft.com/office/drawing/2014/main" id="{AB8F86F2-634B-4093-A3DD-B8252AF26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7373" y="405758"/>
            <a:ext cx="34002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2970213" algn="ctr"/>
                <a:tab pos="5940425" algn="r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зависимости </a:t>
            </a:r>
            <a:r>
              <a:rPr kumimoji="0" lang="ru-RU" alt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ru-RU" altLang="ru-RU" sz="1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вых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=f(</a:t>
            </a:r>
            <a:r>
              <a:rPr kumimoji="0" lang="ru-RU" altLang="ru-RU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ru-RU" altLang="ru-RU" sz="14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2970213" algn="ctr"/>
                <a:tab pos="5940425" algn="r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интегратора имеет вид: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0B8535DA-7A0D-4F26-A055-2E3F815B1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803" y="1299843"/>
            <a:ext cx="29141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2970213" algn="ctr"/>
                <a:tab pos="5940425" algn="r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интегрирования: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767F0D91-5C3C-4F4C-AAD9-6FDE668A9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09" y="1835296"/>
            <a:ext cx="304707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2970213" algn="ctr"/>
                <a:tab pos="5940425" algn="r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Заданные параметры интегратора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ru-RU" altLang="ru-RU" sz="14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15 В, 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100 мкс,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предварительно примем емкость C = 10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нФ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Тогда 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ru-RU" altLang="ru-RU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определяем по формуле: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2970213" algn="ctr"/>
                <a:tab pos="5940425" algn="r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F96D75D-3CCC-4435-8D6C-52E8B17C268F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3295256" y="539117"/>
            <a:ext cx="3292580" cy="308731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753F597-D141-4B58-B03B-CF3205E8F4D3}"/>
              </a:ext>
            </a:extLst>
          </p:cNvPr>
          <p:cNvSpPr/>
          <p:nvPr/>
        </p:nvSpPr>
        <p:spPr>
          <a:xfrm>
            <a:off x="83128" y="3895776"/>
            <a:ext cx="6411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Зная сопротивления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sz="1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ru-RU" sz="1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рассчитываем минимально возможный предел регулирования:</a:t>
            </a:r>
            <a:endParaRPr lang="ru-RU" sz="1400" dirty="0"/>
          </a:p>
        </p:txBody>
      </p:sp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E8FDCFF5-99E9-4612-9279-F00DD5E24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922992"/>
              </p:ext>
            </p:extLst>
          </p:nvPr>
        </p:nvGraphicFramePr>
        <p:xfrm>
          <a:off x="754765" y="4404829"/>
          <a:ext cx="12858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5" name="Equation" r:id="rId12" imgW="1282700" imgH="495300" progId="Equation.DSMT4">
                  <p:embed/>
                </p:oleObj>
              </mc:Choice>
              <mc:Fallback>
                <p:oleObj name="Equation" r:id="rId12" imgW="1282700" imgH="4953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65" y="4404829"/>
                        <a:ext cx="128587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46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9AE5AE-B195-4D9F-912C-47DD5BCB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93D3D-B649-48A2-8CD9-E84099CEE5F3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5469621-E79D-4376-A16E-9F67B29C4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Повторитель напряжения на ОУ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50B79D-519A-4A4D-8AC5-97F30C915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62" y="589935"/>
            <a:ext cx="3724275" cy="17145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FE97D3-D79F-4BD7-85CF-80F692D8BDC3}"/>
              </a:ext>
            </a:extLst>
          </p:cNvPr>
          <p:cNvSpPr/>
          <p:nvPr/>
        </p:nvSpPr>
        <p:spPr>
          <a:xfrm>
            <a:off x="488950" y="2539385"/>
            <a:ext cx="5880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При таком включении ОУ в его схеме: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BoldItalicMT"/>
                <a:ea typeface="+mn-ea"/>
                <a:cs typeface="+mn-cs"/>
              </a:rPr>
              <a:t>действует 100%-я ООС по напряжению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, следовательно, усиления по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напряжению в схеме не будет (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BoldItalicMT"/>
                <a:ea typeface="+mn-ea"/>
                <a:cs typeface="+mn-cs"/>
              </a:rPr>
              <a:t>К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&lt;1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);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BoldItalicMT"/>
                <a:ea typeface="+mn-ea"/>
                <a:cs typeface="+mn-cs"/>
              </a:rPr>
              <a:t>очень большое входное сопротивление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, что позволяет не нагружать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входной источник;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BoldItalicMT"/>
                <a:ea typeface="+mn-ea"/>
                <a:cs typeface="+mn-cs"/>
              </a:rPr>
              <a:t>усиление по току хорошее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, так как, при таком большом входном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сопротивлении ОУ, можно считать, что </a:t>
            </a:r>
            <a:r>
              <a:rPr kumimoji="0" lang="ru-RU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BoldItalicMT"/>
                <a:ea typeface="+mn-ea"/>
                <a:cs typeface="+mn-cs"/>
              </a:rPr>
              <a:t>I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вх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 ≈ 0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-BoldMT"/>
                <a:ea typeface="+mn-ea"/>
                <a:cs typeface="+mn-cs"/>
              </a:rPr>
              <a:t>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BoldItalicMT"/>
                <a:ea typeface="+mn-ea"/>
                <a:cs typeface="+mn-cs"/>
              </a:rPr>
              <a:t>происходит полная развязка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NewRomanPSMT"/>
                <a:ea typeface="+mn-ea"/>
                <a:cs typeface="+mn-cs"/>
              </a:rPr>
              <a:t>нагрузки и источника сигнала.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82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BC7085-7545-4DB6-9FBC-B0412633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93D3D-B649-48A2-8CD9-E84099CEE5F3}" type="slidenum">
              <a:rPr kumimoji="0" lang="ru-RU" alt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7BDB4B5-36D2-4563-9929-06B32E044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Инвертирующий сумматор напряжения на ОУ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3A9536-9208-422D-AB96-F11A1208C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69" y="679650"/>
            <a:ext cx="2466931" cy="35367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C825AA-E020-472D-AA4A-852DBE268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0" y="589935"/>
            <a:ext cx="3638550" cy="23484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7F4111-0017-4888-8D18-E4A2D8D48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05" y="2938346"/>
            <a:ext cx="4133453" cy="6934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D98D97-B919-47FE-A84C-7EAF7445C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05" y="3691168"/>
            <a:ext cx="1565231" cy="107609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E44D2E4-2215-4CFB-9E09-601DAFD46099}"/>
              </a:ext>
            </a:extLst>
          </p:cNvPr>
          <p:cNvSpPr/>
          <p:nvPr/>
        </p:nvSpPr>
        <p:spPr>
          <a:xfrm>
            <a:off x="2178204" y="4021831"/>
            <a:ext cx="433689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Компенсационный резистор в схеме сумматора:</a:t>
            </a: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F538E3-07CE-4FCA-9E93-08753E0D3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4858" y="4294616"/>
            <a:ext cx="2466931" cy="69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0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DD66A8-FFF3-4868-AE59-71D63B271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33" y="434306"/>
            <a:ext cx="5187567" cy="402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(1 стр.)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Постановка задачи</a:t>
            </a:r>
          </a:p>
          <a:p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Расчет основных функциональных блоков	</a:t>
            </a:r>
          </a:p>
          <a:p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2.1. Расчет интегратора</a:t>
            </a:r>
          </a:p>
          <a:p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2.2. Расчет генератора специальных сигналов</a:t>
            </a:r>
          </a:p>
          <a:p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2.3. Расчет инвертора</a:t>
            </a:r>
          </a:p>
          <a:p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2.4. Расчет сумматора</a:t>
            </a:r>
          </a:p>
          <a:p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Расчет блока управления ключами (БУК)	</a:t>
            </a:r>
          </a:p>
          <a:p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Расчет источника тока</a:t>
            </a:r>
          </a:p>
          <a:p>
            <a:r>
              <a:rPr lang="ru-RU" sz="1600" kern="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5. Расчет усилителя мощности</a:t>
            </a:r>
          </a:p>
          <a:p>
            <a:r>
              <a:rPr lang="ru-RU" sz="1600" kern="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6. Расчет блока питания</a:t>
            </a:r>
            <a:endParaRPr lang="ru-RU" sz="16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 1. Принципиальная электрическая схема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 2. Имитационное моделирование (опционально, так как может быть включено в пояснительную записку)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A693749-F429-422A-AE5A-079687541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8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Содержание РГЗ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248789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04BD36-A754-49A4-AEC6-D299D1892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9" y="790048"/>
            <a:ext cx="2700338" cy="16823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16B899-AEFF-40F1-9A6F-A18CDE95F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195" y="871257"/>
            <a:ext cx="1311652" cy="5358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AA2CF5-7AB9-4F84-9335-1C2950954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808" y="1407114"/>
            <a:ext cx="1569837" cy="5358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CFE006-7C01-4184-889A-97F1DA06AC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635"/>
          <a:stretch/>
        </p:blipFill>
        <p:spPr>
          <a:xfrm>
            <a:off x="3611807" y="2002138"/>
            <a:ext cx="2666482" cy="4702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F01B98-6F45-4752-86AA-B4C5C1690D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49" y="2571750"/>
            <a:ext cx="2807494" cy="17627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0F720C-A2DE-44A8-95CA-D11373285E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343"/>
          <a:stretch/>
        </p:blipFill>
        <p:spPr>
          <a:xfrm>
            <a:off x="3696892" y="3053571"/>
            <a:ext cx="1284955" cy="235647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Дифференциатор</a:t>
            </a:r>
          </a:p>
        </p:txBody>
      </p:sp>
    </p:spTree>
    <p:extLst>
      <p:ext uri="{BB962C8B-B14F-4D97-AF65-F5344CB8AC3E}">
        <p14:creationId xmlns:p14="http://schemas.microsoft.com/office/powerpoint/2010/main" val="1364910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E8F4F7-52D8-4699-A7F4-8956CA01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3D3D-B649-48A2-8CD9-E84099CEE5F3}" type="slidenum">
              <a:rPr lang="ru-RU" altLang="ru-RU" smtClean="0"/>
              <a:pPr/>
              <a:t>21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882226-CDC8-470B-A9BE-3D93867D2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50" y="339024"/>
            <a:ext cx="60388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30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B57964-E139-4F42-868B-5DC77D10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93D3D-B649-48A2-8CD9-E84099CEE5F3}" type="slidenum">
              <a:rPr lang="ru-RU" altLang="ru-RU" smtClean="0"/>
              <a:pPr/>
              <a:t>22</a:t>
            </a:fld>
            <a:endParaRPr lang="ru-RU" alt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DEB9EC-7DCE-420E-BAB1-34943AC4B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4465"/>
            <a:ext cx="5943600" cy="27146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7EF9A4-6864-4CCD-AF27-6E57218E6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2937577"/>
            <a:ext cx="60007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1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ADDCC7-55DF-4545-AC8B-396F57374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" y="649327"/>
            <a:ext cx="4073821" cy="27856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986ED4-C262-44B7-AB01-0C3EC61BE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700" y="1982527"/>
            <a:ext cx="1530597" cy="8144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13910B-C1E3-49CF-91BE-5FFD44B810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01"/>
          <a:stretch/>
        </p:blipFill>
        <p:spPr>
          <a:xfrm>
            <a:off x="144129" y="580808"/>
            <a:ext cx="3974027" cy="538220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105BBB0A-4479-4BD7-A0F6-A8279AC7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Компаратор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096773-BBA7-4213-9D39-CC4181D9E43E}"/>
              </a:ext>
            </a:extLst>
          </p:cNvPr>
          <p:cNvSpPr/>
          <p:nvPr/>
        </p:nvSpPr>
        <p:spPr>
          <a:xfrm>
            <a:off x="4057651" y="1374087"/>
            <a:ext cx="2698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характеристики: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Напряжение смещения нуля (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U0)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Коэф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-т усиления / ослабления синфазного сигнала: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B1CDE-900F-40E2-B758-CBD6C5E07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819" y="2702614"/>
            <a:ext cx="3435953" cy="7082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AA57F9-F35F-4548-854D-28B91CFA8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" y="2864004"/>
            <a:ext cx="2876834" cy="22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45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Триггер </a:t>
            </a:r>
            <a:r>
              <a:rPr lang="ru-RU" altLang="ru-RU" sz="2100" b="1" dirty="0" err="1">
                <a:latin typeface="Arial" panose="020B0604020202020204" pitchFamily="34" charset="0"/>
              </a:rPr>
              <a:t>Шмитта</a:t>
            </a:r>
            <a:r>
              <a:rPr lang="ru-RU" altLang="ru-RU" sz="21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F7D31B9-9E40-480A-9AD3-BED236C3E5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618" y="592626"/>
          <a:ext cx="4550979" cy="224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Точечный рисунок" r:id="rId3" imgW="6590476" imgH="3247619" progId="Paint.Picture">
                  <p:embed/>
                </p:oleObj>
              </mc:Choice>
              <mc:Fallback>
                <p:oleObj name="Точечный рисунок" r:id="rId3" imgW="6590476" imgH="3247619" progId="Paint.Picture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8F7D31B9-9E40-480A-9AD3-BED236C3E5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18" y="592626"/>
                        <a:ext cx="4550979" cy="2248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B876BE-8331-4C33-8ED2-485B63B7E650}"/>
              </a:ext>
            </a:extLst>
          </p:cNvPr>
          <p:cNvSpPr/>
          <p:nvPr/>
        </p:nvSpPr>
        <p:spPr>
          <a:xfrm>
            <a:off x="4478062" y="525036"/>
            <a:ext cx="218483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ctr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Триггер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Шмитта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подаче входного напряжения </a:t>
            </a:r>
          </a:p>
          <a:p>
            <a:pPr marL="179705" algn="ctr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неинвертирующий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вход ОУ (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1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0):</a:t>
            </a:r>
          </a:p>
          <a:p>
            <a:pPr marL="179705" algn="ctr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– схема триггера, </a:t>
            </a:r>
          </a:p>
          <a:p>
            <a:pPr marL="179705" algn="ctr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 – его передаточная характеристика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4E66C6-C0CF-4133-A8F8-39174C97EEBC}"/>
              </a:ext>
            </a:extLst>
          </p:cNvPr>
          <p:cNvSpPr/>
          <p:nvPr/>
        </p:nvSpPr>
        <p:spPr>
          <a:xfrm>
            <a:off x="210206" y="2841450"/>
            <a:ext cx="645269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</a:rPr>
              <a:t>R</a:t>
            </a:r>
            <a:r>
              <a:rPr lang="ru-RU" b="1" i="1" baseline="-25000" dirty="0">
                <a:latin typeface="VERDANA" panose="020B0604030504040204" pitchFamily="34" charset="0"/>
              </a:rPr>
              <a:t>1</a:t>
            </a:r>
            <a:r>
              <a:rPr lang="ru-RU" dirty="0"/>
              <a:t> = </a:t>
            </a:r>
            <a:r>
              <a:rPr lang="de-DE" b="1" i="1" dirty="0">
                <a:latin typeface="VERDANA" panose="020B0604030504040204" pitchFamily="34" charset="0"/>
              </a:rPr>
              <a:t>R</a:t>
            </a:r>
            <a:r>
              <a:rPr lang="ru-RU" b="1" i="1" baseline="-25000" dirty="0">
                <a:latin typeface="VERDANA" panose="020B0604030504040204" pitchFamily="34" charset="0"/>
              </a:rPr>
              <a:t>2</a:t>
            </a:r>
            <a:r>
              <a:rPr lang="ru-RU" dirty="0"/>
              <a:t>   </a:t>
            </a:r>
            <a:r>
              <a:rPr lang="ru-RU" b="1" i="1" dirty="0">
                <a:latin typeface="VERDANA" panose="020B0604030504040204" pitchFamily="34" charset="0"/>
              </a:rPr>
              <a:t>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=А·</a:t>
            </a:r>
            <a:r>
              <a:rPr lang="de-DE" b="1" i="1" dirty="0">
                <a:latin typeface="VERDANA" panose="020B0604030504040204" pitchFamily="34" charset="0"/>
              </a:rPr>
              <a:t> U</a:t>
            </a:r>
            <a:r>
              <a:rPr lang="ru-RU" b="1" i="1" baseline="-25000" dirty="0">
                <a:latin typeface="VERDANA" panose="020B0604030504040204" pitchFamily="34" charset="0"/>
              </a:rPr>
              <a:t>а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>
                <a:latin typeface="VERDANA" panose="020B0604030504040204" pitchFamily="34" charset="0"/>
              </a:rPr>
              <a:t>0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 0;</a:t>
            </a:r>
          </a:p>
          <a:p>
            <a:r>
              <a:rPr lang="ru-RU" b="1" i="1" dirty="0">
                <a:latin typeface="VERDANA" panose="020B0604030504040204" pitchFamily="34" charset="0"/>
              </a:rPr>
              <a:t>1)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 0 -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en-US" b="1" i="1" baseline="-25000" dirty="0">
                <a:latin typeface="VERDANA" panose="020B0604030504040204" pitchFamily="34" charset="0"/>
              </a:rPr>
              <a:t>a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 0 -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de-DE" b="1" i="1" dirty="0">
                <a:latin typeface="VERDANA" panose="020B0604030504040204" pitchFamily="34" charset="0"/>
              </a:rPr>
              <a:t> =0;</a:t>
            </a:r>
            <a:endParaRPr lang="ru-RU" b="1" i="1" dirty="0">
              <a:latin typeface="VERDANA" panose="020B0604030504040204" pitchFamily="34" charset="0"/>
            </a:endParaRPr>
          </a:p>
          <a:p>
            <a:r>
              <a:rPr lang="ru-RU" b="1" i="1" dirty="0">
                <a:latin typeface="VERDANA" panose="020B0604030504040204" pitchFamily="34" charset="0"/>
              </a:rPr>
              <a:t>2)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dirty="0"/>
              <a:t>↑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en-US" b="1" i="1" baseline="-25000" dirty="0">
                <a:latin typeface="VERDANA" panose="020B0604030504040204" pitchFamily="34" charset="0"/>
              </a:rPr>
              <a:t>a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dirty="0"/>
              <a:t>↑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dirty="0"/>
              <a:t>↑ ↑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en-US" b="1" i="1" baseline="-25000" dirty="0">
                <a:latin typeface="VERDANA" panose="020B0604030504040204" pitchFamily="34" charset="0"/>
              </a:rPr>
              <a:t>a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dirty="0"/>
              <a:t>↑ ↑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	    </a:t>
            </a:r>
            <a:r>
              <a:rPr lang="ru-RU" b="1" i="1" dirty="0">
                <a:latin typeface="VERDANA" panose="020B0604030504040204" pitchFamily="34" charset="0"/>
              </a:rPr>
              <a:t>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=+E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					</a:t>
            </a:r>
            <a:r>
              <a:rPr lang="ru-RU" b="1" i="1" dirty="0">
                <a:latin typeface="VERDANA" panose="020B0604030504040204" pitchFamily="34" charset="0"/>
              </a:rPr>
              <a:t>       </a:t>
            </a:r>
            <a:r>
              <a:rPr lang="en-US" b="1" i="1" dirty="0">
                <a:latin typeface="VERDANA" panose="020B0604030504040204" pitchFamily="34" charset="0"/>
              </a:rPr>
              <a:t> </a:t>
            </a:r>
            <a:endParaRPr lang="ru-RU" b="1" i="1" dirty="0">
              <a:latin typeface="VERDANA" panose="020B0604030504040204" pitchFamily="34" charset="0"/>
            </a:endParaRPr>
          </a:p>
          <a:p>
            <a:endParaRPr lang="ru-RU" b="1" i="1" dirty="0">
              <a:latin typeface="VERDANA" panose="020B0604030504040204" pitchFamily="34" charset="0"/>
            </a:endParaRPr>
          </a:p>
          <a:p>
            <a:r>
              <a:rPr lang="ru-RU" b="1" i="1" dirty="0">
                <a:latin typeface="VERDANA" panose="020B0604030504040204" pitchFamily="34" charset="0"/>
              </a:rPr>
              <a:t>3)Так как </a:t>
            </a:r>
            <a:r>
              <a:rPr lang="de-DE" b="1" i="1" dirty="0">
                <a:latin typeface="VERDANA" panose="020B0604030504040204" pitchFamily="34" charset="0"/>
              </a:rPr>
              <a:t>R</a:t>
            </a:r>
            <a:r>
              <a:rPr lang="ru-RU" b="1" i="1" baseline="-25000" dirty="0">
                <a:latin typeface="VERDANA" panose="020B0604030504040204" pitchFamily="34" charset="0"/>
              </a:rPr>
              <a:t>1</a:t>
            </a:r>
            <a:r>
              <a:rPr lang="ru-RU" dirty="0"/>
              <a:t> = </a:t>
            </a:r>
            <a:r>
              <a:rPr lang="de-DE" b="1" i="1" dirty="0">
                <a:latin typeface="VERDANA" panose="020B0604030504040204" pitchFamily="34" charset="0"/>
              </a:rPr>
              <a:t>R</a:t>
            </a:r>
            <a:r>
              <a:rPr lang="ru-RU" b="1" i="1" baseline="-25000" dirty="0">
                <a:latin typeface="VERDANA" panose="020B0604030504040204" pitchFamily="34" charset="0"/>
              </a:rPr>
              <a:t>2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(делитель напряжения)</a:t>
            </a:r>
          </a:p>
          <a:p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en-US" b="1" i="1" baseline="-25000" dirty="0">
                <a:latin typeface="VERDANA" panose="020B0604030504040204" pitchFamily="34" charset="0"/>
              </a:rPr>
              <a:t>a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=1/2 (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+</a:t>
            </a:r>
            <a:r>
              <a:rPr lang="de-DE" b="1" i="1" dirty="0">
                <a:latin typeface="VERDANA" panose="020B0604030504040204" pitchFamily="34" charset="0"/>
              </a:rPr>
              <a:t> 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)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ru-RU" b="1" i="1" dirty="0">
                <a:latin typeface="VERDANA" panose="020B0604030504040204" pitchFamily="34" charset="0"/>
              </a:rPr>
              <a:t>1/2 (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+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Е) </a:t>
            </a:r>
          </a:p>
          <a:p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en-US" b="1" i="1" baseline="-25000" dirty="0">
                <a:latin typeface="VERDANA" panose="020B0604030504040204" pitchFamily="34" charset="0"/>
              </a:rPr>
              <a:t>a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станет равным 0, только когда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=-Е, т.е. произойдёт обратная лавина </a:t>
            </a:r>
          </a:p>
          <a:p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en-US" b="1" i="1" baseline="-25000" dirty="0">
                <a:latin typeface="VERDANA" panose="020B0604030504040204" pitchFamily="34" charset="0"/>
              </a:rPr>
              <a:t>a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ru-RU" dirty="0"/>
              <a:t>↓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dirty="0"/>
              <a:t>↓ ↓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=-E-&gt;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en-US" b="1" i="1" baseline="-25000" dirty="0">
                <a:latin typeface="VERDANA" panose="020B0604030504040204" pitchFamily="34" charset="0"/>
              </a:rPr>
              <a:t>a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=1/2 (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-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Е) </a:t>
            </a:r>
            <a:endParaRPr lang="de-DE" b="1" i="1" dirty="0">
              <a:latin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AB64FB-F04A-4EF1-9B3F-5660DBD08BAB}"/>
              </a:ext>
            </a:extLst>
          </p:cNvPr>
          <p:cNvSpPr/>
          <p:nvPr/>
        </p:nvSpPr>
        <p:spPr>
          <a:xfrm>
            <a:off x="1369207" y="589935"/>
            <a:ext cx="4619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en-US" b="1" i="1" baseline="-25000" dirty="0">
                <a:latin typeface="VERDANA" panose="020B0604030504040204" pitchFamily="34" charset="0"/>
              </a:rPr>
              <a:t>a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32047C-830D-403B-83FA-424D0CDA6843}"/>
              </a:ext>
            </a:extLst>
          </p:cNvPr>
          <p:cNvSpPr/>
          <p:nvPr/>
        </p:nvSpPr>
        <p:spPr>
          <a:xfrm>
            <a:off x="3614845" y="897165"/>
            <a:ext cx="74251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VERDANA" panose="020B0604030504040204" pitchFamily="34" charset="0"/>
              </a:rPr>
              <a:t>+</a:t>
            </a:r>
            <a:r>
              <a:rPr lang="de-DE" b="1" i="1" dirty="0">
                <a:latin typeface="VERDANA" panose="020B0604030504040204" pitchFamily="34" charset="0"/>
              </a:rPr>
              <a:t>E</a:t>
            </a:r>
            <a:r>
              <a:rPr lang="ru-RU" b="1" i="1" baseline="-25000" dirty="0">
                <a:latin typeface="VERDANA" panose="020B0604030504040204" pitchFamily="34" charset="0"/>
              </a:rPr>
              <a:t>пит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14BC727-7773-474A-BF78-B21D7EFFC8B2}"/>
              </a:ext>
            </a:extLst>
          </p:cNvPr>
          <p:cNvSpPr/>
          <p:nvPr/>
        </p:nvSpPr>
        <p:spPr>
          <a:xfrm>
            <a:off x="3614845" y="2257329"/>
            <a:ext cx="6751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VERDANA" panose="020B0604030504040204" pitchFamily="34" charset="0"/>
              </a:rPr>
              <a:t>-</a:t>
            </a:r>
            <a:r>
              <a:rPr lang="de-DE" b="1" i="1" dirty="0">
                <a:latin typeface="VERDANA" panose="020B0604030504040204" pitchFamily="34" charset="0"/>
              </a:rPr>
              <a:t>E</a:t>
            </a:r>
            <a:r>
              <a:rPr lang="ru-RU" b="1" i="1" baseline="-25000" dirty="0">
                <a:latin typeface="VERDANA" panose="020B0604030504040204" pitchFamily="34" charset="0"/>
              </a:rPr>
              <a:t>пит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endParaRPr lang="ru-RU" dirty="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62A4DC6-B70B-421A-931C-AEA58D81F6A6}"/>
              </a:ext>
            </a:extLst>
          </p:cNvPr>
          <p:cNvCxnSpPr/>
          <p:nvPr/>
        </p:nvCxnSpPr>
        <p:spPr>
          <a:xfrm flipV="1">
            <a:off x="1933903" y="3436883"/>
            <a:ext cx="0" cy="283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6F06C093-B8B2-498B-8BBC-390F1956A72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65434" y="3436882"/>
            <a:ext cx="2324596" cy="273269"/>
          </a:xfrm>
          <a:prstGeom prst="bentConnector3">
            <a:avLst>
              <a:gd name="adj1" fmla="val -1194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120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Триггер </a:t>
            </a:r>
            <a:r>
              <a:rPr lang="ru-RU" altLang="ru-RU" sz="2100" b="1" dirty="0" err="1">
                <a:latin typeface="Arial" panose="020B0604020202020204" pitchFamily="34" charset="0"/>
              </a:rPr>
              <a:t>Шмитта</a:t>
            </a:r>
            <a:r>
              <a:rPr lang="ru-RU" altLang="ru-RU" sz="21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F5B3FB-5180-44ED-9C3F-1BF91EF37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536" y="2057707"/>
            <a:ext cx="3276600" cy="6477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94CBD6-A70E-4FED-830B-1E1370BF5681}"/>
              </a:ext>
            </a:extLst>
          </p:cNvPr>
          <p:cNvSpPr/>
          <p:nvPr/>
        </p:nvSpPr>
        <p:spPr>
          <a:xfrm>
            <a:off x="202653" y="516804"/>
            <a:ext cx="6452694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VERDANA" panose="020B0604030504040204" pitchFamily="34" charset="0"/>
              </a:rPr>
              <a:t>4</a:t>
            </a:r>
            <a:r>
              <a:rPr lang="ru-RU" b="1" i="1" dirty="0">
                <a:latin typeface="VERDANA" panose="020B0604030504040204" pitchFamily="34" charset="0"/>
              </a:rPr>
              <a:t>)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en-US" b="1" i="1" baseline="-25000" dirty="0">
                <a:latin typeface="VERDANA" panose="020B0604030504040204" pitchFamily="34" charset="0"/>
              </a:rPr>
              <a:t>a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=1/2 (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-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Е) </a:t>
            </a:r>
            <a:r>
              <a:rPr lang="en-US" b="1" i="1" dirty="0">
                <a:latin typeface="VERDANA" panose="020B0604030504040204" pitchFamily="34" charset="0"/>
              </a:rPr>
              <a:t>, </a:t>
            </a:r>
            <a:r>
              <a:rPr lang="ru-RU" b="1" i="1" dirty="0">
                <a:latin typeface="VERDANA" panose="020B0604030504040204" pitchFamily="34" charset="0"/>
              </a:rPr>
              <a:t>то есть </a:t>
            </a:r>
            <a:r>
              <a:rPr lang="ru-RU" b="1" i="1" dirty="0" err="1">
                <a:latin typeface="VERDANA" panose="020B0604030504040204" pitchFamily="34" charset="0"/>
              </a:rPr>
              <a:t>операционник</a:t>
            </a:r>
            <a:r>
              <a:rPr lang="ru-RU" b="1" i="1" dirty="0">
                <a:latin typeface="VERDANA" panose="020B0604030504040204" pitchFamily="34" charset="0"/>
              </a:rPr>
              <a:t> включится, когда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 Е, произойдёт лавинообразный процесс и 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=+E</a:t>
            </a:r>
            <a:r>
              <a:rPr lang="ru-RU" b="1" i="1" dirty="0">
                <a:latin typeface="VERDANA" panose="020B0604030504040204" pitchFamily="34" charset="0"/>
              </a:rPr>
              <a:t> ;</a:t>
            </a:r>
          </a:p>
          <a:p>
            <a:endParaRPr lang="ru-RU" b="1" i="1" dirty="0">
              <a:latin typeface="VERDANA" panose="020B0604030504040204" pitchFamily="34" charset="0"/>
            </a:endParaRPr>
          </a:p>
          <a:p>
            <a:r>
              <a:rPr lang="ru-RU" b="1" i="1" dirty="0">
                <a:latin typeface="VERDANA" panose="020B0604030504040204" pitchFamily="34" charset="0"/>
              </a:rPr>
              <a:t>Допустим сопротивления не равны </a:t>
            </a:r>
            <a:r>
              <a:rPr lang="de-DE" b="1" i="1" dirty="0">
                <a:latin typeface="VERDANA" panose="020B0604030504040204" pitchFamily="34" charset="0"/>
              </a:rPr>
              <a:t>R</a:t>
            </a:r>
            <a:r>
              <a:rPr lang="ru-RU" b="1" i="1" baseline="-25000" dirty="0">
                <a:latin typeface="VERDANA" panose="020B0604030504040204" pitchFamily="34" charset="0"/>
              </a:rPr>
              <a:t>1</a:t>
            </a:r>
            <a:r>
              <a:rPr lang="ru-RU" dirty="0"/>
              <a:t> ≠ </a:t>
            </a:r>
            <a:r>
              <a:rPr lang="de-DE" b="1" i="1" dirty="0">
                <a:latin typeface="VERDANA" panose="020B0604030504040204" pitchFamily="34" charset="0"/>
              </a:rPr>
              <a:t>R</a:t>
            </a:r>
            <a:r>
              <a:rPr lang="ru-RU" b="1" i="1" baseline="-25000" dirty="0">
                <a:latin typeface="VERDANA" panose="020B0604030504040204" pitchFamily="34" charset="0"/>
              </a:rPr>
              <a:t>2</a:t>
            </a:r>
            <a:r>
              <a:rPr lang="ru-RU" dirty="0"/>
              <a:t> ,</a:t>
            </a:r>
            <a:r>
              <a:rPr lang="ru-RU" altLang="ru-RU" sz="1400" b="1" i="1" dirty="0">
                <a:latin typeface="Verdana" panose="020B0604030504040204" pitchFamily="34" charset="0"/>
              </a:rPr>
              <a:t> тогда в ОС будет протекать ток:</a:t>
            </a:r>
          </a:p>
          <a:p>
            <a:r>
              <a:rPr lang="ru-RU" altLang="ru-RU" sz="1400" b="1" i="1" dirty="0">
                <a:latin typeface="Verdana" panose="020B0604030504040204" pitchFamily="34" charset="0"/>
              </a:rPr>
              <a:t>I =(</a:t>
            </a:r>
            <a:r>
              <a:rPr lang="de-DE" sz="1400" b="1" i="1" dirty="0">
                <a:latin typeface="VERDANA" panose="020B0604030504040204" pitchFamily="34" charset="0"/>
              </a:rPr>
              <a:t>U</a:t>
            </a:r>
            <a:r>
              <a:rPr lang="ru-RU" sz="1400" b="1" i="1" baseline="-25000" dirty="0" err="1">
                <a:latin typeface="VERDANA" panose="020B0604030504040204" pitchFamily="34" charset="0"/>
              </a:rPr>
              <a:t>вых</a:t>
            </a:r>
            <a:r>
              <a:rPr lang="ru-RU" sz="1400" b="1" i="1" dirty="0">
                <a:latin typeface="VERDANA" panose="020B0604030504040204" pitchFamily="34" charset="0"/>
              </a:rPr>
              <a:t> -</a:t>
            </a:r>
            <a:r>
              <a:rPr lang="de-DE" sz="1400" b="1" i="1" dirty="0">
                <a:latin typeface="VERDANA" panose="020B0604030504040204" pitchFamily="34" charset="0"/>
              </a:rPr>
              <a:t> U</a:t>
            </a:r>
            <a:r>
              <a:rPr lang="ru-RU" sz="1400" b="1" i="1" baseline="-25000" dirty="0" err="1">
                <a:latin typeface="VERDANA" panose="020B0604030504040204" pitchFamily="34" charset="0"/>
              </a:rPr>
              <a:t>вх</a:t>
            </a:r>
            <a:r>
              <a:rPr lang="ru-RU" sz="1400" b="1" i="1" dirty="0">
                <a:latin typeface="VERDANA" panose="020B0604030504040204" pitchFamily="34" charset="0"/>
              </a:rPr>
              <a:t> </a:t>
            </a:r>
            <a:r>
              <a:rPr lang="ru-RU" altLang="ru-RU" sz="1400" b="1" i="1" dirty="0">
                <a:latin typeface="Verdana" panose="020B0604030504040204" pitchFamily="34" charset="0"/>
              </a:rPr>
              <a:t>)/(</a:t>
            </a:r>
            <a:r>
              <a:rPr lang="de-DE" sz="1400" b="1" i="1" dirty="0">
                <a:latin typeface="VERDANA" panose="020B0604030504040204" pitchFamily="34" charset="0"/>
              </a:rPr>
              <a:t>R</a:t>
            </a:r>
            <a:r>
              <a:rPr lang="en-US" sz="1400" b="1" i="1" baseline="-25000" dirty="0">
                <a:latin typeface="VERDANA" panose="020B0604030504040204" pitchFamily="34" charset="0"/>
              </a:rPr>
              <a:t>1</a:t>
            </a:r>
            <a:r>
              <a:rPr lang="ru-RU" sz="1400" b="1" i="1" dirty="0">
                <a:latin typeface="VERDANA" panose="020B0604030504040204" pitchFamily="34" charset="0"/>
              </a:rPr>
              <a:t> </a:t>
            </a:r>
            <a:r>
              <a:rPr lang="en-US" sz="1400" b="1" i="1" dirty="0">
                <a:latin typeface="VERDANA" panose="020B0604030504040204" pitchFamily="34" charset="0"/>
              </a:rPr>
              <a:t>+</a:t>
            </a:r>
            <a:r>
              <a:rPr lang="de-DE" sz="1400" b="1" i="1" dirty="0">
                <a:latin typeface="VERDANA" panose="020B0604030504040204" pitchFamily="34" charset="0"/>
              </a:rPr>
              <a:t>R</a:t>
            </a:r>
            <a:r>
              <a:rPr lang="en-US" sz="1400" b="1" i="1" baseline="-25000" dirty="0">
                <a:latin typeface="VERDANA" panose="020B0604030504040204" pitchFamily="34" charset="0"/>
              </a:rPr>
              <a:t>2</a:t>
            </a:r>
            <a:r>
              <a:rPr lang="ru-RU" sz="1400" b="1" i="1" dirty="0">
                <a:latin typeface="VERDANA" panose="020B0604030504040204" pitchFamily="34" charset="0"/>
              </a:rPr>
              <a:t> </a:t>
            </a:r>
            <a:r>
              <a:rPr lang="ru-RU" altLang="ru-RU" sz="1400" b="1" i="1" dirty="0">
                <a:latin typeface="Verdana" panose="020B0604030504040204" pitchFamily="34" charset="0"/>
              </a:rPr>
              <a:t>)</a:t>
            </a:r>
            <a:endParaRPr lang="en-US" altLang="ru-RU" sz="1400" b="1" i="1" dirty="0">
              <a:latin typeface="Verdana" panose="020B0604030504040204" pitchFamily="34" charset="0"/>
            </a:endParaRPr>
          </a:p>
          <a:p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en-US" b="1" i="1" baseline="-25000" dirty="0">
                <a:latin typeface="VERDANA" panose="020B0604030504040204" pitchFamily="34" charset="0"/>
              </a:rPr>
              <a:t>a</a:t>
            </a:r>
            <a:r>
              <a:rPr lang="de-DE" b="1" i="1" dirty="0">
                <a:latin typeface="VERDANA" panose="020B0604030504040204" pitchFamily="34" charset="0"/>
              </a:rPr>
              <a:t> = U</a:t>
            </a:r>
            <a:r>
              <a:rPr lang="ru-RU" b="1" i="1" baseline="-25000" dirty="0" err="1">
                <a:latin typeface="VERDANA" panose="020B0604030504040204" pitchFamily="34" charset="0"/>
              </a:rPr>
              <a:t>нвх</a:t>
            </a:r>
            <a:r>
              <a:rPr lang="ru-RU" b="1" i="1" dirty="0">
                <a:latin typeface="VERDANA" panose="020B0604030504040204" pitchFamily="34" charset="0"/>
              </a:rPr>
              <a:t>=</a:t>
            </a:r>
            <a:r>
              <a:rPr lang="en-US" b="1" i="1" dirty="0">
                <a:latin typeface="VERDANA" panose="020B0604030504040204" pitchFamily="34" charset="0"/>
              </a:rPr>
              <a:t>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+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de-DE" sz="1400" b="1" i="1" dirty="0">
                <a:latin typeface="VERDANA" panose="020B0604030504040204" pitchFamily="34" charset="0"/>
              </a:rPr>
              <a:t>R</a:t>
            </a:r>
            <a:r>
              <a:rPr lang="en-US" sz="1400" b="1" i="1" baseline="-25000" dirty="0">
                <a:latin typeface="VERDANA" panose="020B0604030504040204" pitchFamily="34" charset="0"/>
              </a:rPr>
              <a:t>1</a:t>
            </a:r>
            <a:r>
              <a:rPr lang="ru-RU" sz="1400" b="1" i="1" dirty="0">
                <a:latin typeface="VERDANA" panose="020B0604030504040204" pitchFamily="34" charset="0"/>
              </a:rPr>
              <a:t> </a:t>
            </a:r>
            <a:r>
              <a:rPr lang="ru-RU" altLang="ru-RU" sz="1400" b="1" i="1" dirty="0">
                <a:latin typeface="Verdana" panose="020B0604030504040204" pitchFamily="34" charset="0"/>
              </a:rPr>
              <a:t>I=</a:t>
            </a:r>
            <a:r>
              <a:rPr lang="en-US" altLang="ru-RU" sz="1400" b="1" i="1" dirty="0">
                <a:latin typeface="Verdana" panose="020B0604030504040204" pitchFamily="34" charset="0"/>
              </a:rPr>
              <a:t>[</a:t>
            </a:r>
            <a:r>
              <a:rPr lang="de-DE" sz="1400" b="1" i="1" dirty="0">
                <a:latin typeface="VERDANA" panose="020B0604030504040204" pitchFamily="34" charset="0"/>
              </a:rPr>
              <a:t>U</a:t>
            </a:r>
            <a:r>
              <a:rPr lang="ru-RU" sz="1400" b="1" i="1" baseline="-25000" dirty="0" err="1">
                <a:latin typeface="VERDANA" panose="020B0604030504040204" pitchFamily="34" charset="0"/>
              </a:rPr>
              <a:t>вх</a:t>
            </a:r>
            <a:r>
              <a:rPr lang="ru-RU" sz="1400" b="1" i="1" dirty="0">
                <a:latin typeface="VERDANA" panose="020B0604030504040204" pitchFamily="34" charset="0"/>
              </a:rPr>
              <a:t> </a:t>
            </a:r>
            <a:r>
              <a:rPr lang="ru-RU" altLang="ru-RU" sz="1400" b="1" i="1" dirty="0">
                <a:latin typeface="Verdana" panose="020B0604030504040204" pitchFamily="34" charset="0"/>
              </a:rPr>
              <a:t>(</a:t>
            </a:r>
            <a:r>
              <a:rPr lang="de-DE" sz="1400" b="1" i="1" dirty="0">
                <a:latin typeface="VERDANA" panose="020B0604030504040204" pitchFamily="34" charset="0"/>
              </a:rPr>
              <a:t>R</a:t>
            </a:r>
            <a:r>
              <a:rPr lang="en-US" sz="1400" b="1" i="1" baseline="-25000" dirty="0">
                <a:latin typeface="VERDANA" panose="020B0604030504040204" pitchFamily="34" charset="0"/>
              </a:rPr>
              <a:t>1</a:t>
            </a:r>
            <a:r>
              <a:rPr lang="ru-RU" sz="1400" b="1" i="1" dirty="0">
                <a:latin typeface="VERDANA" panose="020B0604030504040204" pitchFamily="34" charset="0"/>
              </a:rPr>
              <a:t> </a:t>
            </a:r>
            <a:r>
              <a:rPr lang="en-US" sz="1400" b="1" i="1" dirty="0">
                <a:latin typeface="VERDANA" panose="020B0604030504040204" pitchFamily="34" charset="0"/>
              </a:rPr>
              <a:t>+</a:t>
            </a:r>
            <a:r>
              <a:rPr lang="de-DE" sz="1400" b="1" i="1" dirty="0">
                <a:latin typeface="VERDANA" panose="020B0604030504040204" pitchFamily="34" charset="0"/>
              </a:rPr>
              <a:t>R</a:t>
            </a:r>
            <a:r>
              <a:rPr lang="en-US" sz="1400" b="1" i="1" baseline="-25000" dirty="0">
                <a:latin typeface="VERDANA" panose="020B0604030504040204" pitchFamily="34" charset="0"/>
              </a:rPr>
              <a:t>2</a:t>
            </a:r>
            <a:r>
              <a:rPr lang="ru-RU" sz="1400" b="1" i="1" dirty="0">
                <a:latin typeface="VERDANA" panose="020B0604030504040204" pitchFamily="34" charset="0"/>
              </a:rPr>
              <a:t> </a:t>
            </a:r>
            <a:r>
              <a:rPr lang="ru-RU" altLang="ru-RU" sz="1400" b="1" i="1" dirty="0">
                <a:latin typeface="Verdana" panose="020B0604030504040204" pitchFamily="34" charset="0"/>
              </a:rPr>
              <a:t>)</a:t>
            </a:r>
            <a:r>
              <a:rPr lang="en-US" altLang="ru-RU" sz="1400" b="1" i="1" dirty="0">
                <a:latin typeface="Verdana" panose="020B0604030504040204" pitchFamily="34" charset="0"/>
              </a:rPr>
              <a:t>+</a:t>
            </a:r>
            <a:r>
              <a:rPr lang="de-DE" sz="1400" b="1" i="1" dirty="0">
                <a:latin typeface="VERDANA" panose="020B0604030504040204" pitchFamily="34" charset="0"/>
              </a:rPr>
              <a:t> R</a:t>
            </a:r>
            <a:r>
              <a:rPr lang="en-US" sz="1400" b="1" i="1" baseline="-25000" dirty="0">
                <a:latin typeface="VERDANA" panose="020B0604030504040204" pitchFamily="34" charset="0"/>
              </a:rPr>
              <a:t>1</a:t>
            </a:r>
            <a:r>
              <a:rPr lang="ru-RU" altLang="ru-RU" sz="1400" b="1" i="1" dirty="0">
                <a:latin typeface="Verdana" panose="020B0604030504040204" pitchFamily="34" charset="0"/>
              </a:rPr>
              <a:t>(</a:t>
            </a:r>
            <a:r>
              <a:rPr lang="de-DE" sz="1400" b="1" i="1" dirty="0">
                <a:latin typeface="VERDANA" panose="020B0604030504040204" pitchFamily="34" charset="0"/>
              </a:rPr>
              <a:t>R</a:t>
            </a:r>
            <a:r>
              <a:rPr lang="en-US" sz="1400" b="1" i="1" baseline="-25000" dirty="0">
                <a:latin typeface="VERDANA" panose="020B0604030504040204" pitchFamily="34" charset="0"/>
              </a:rPr>
              <a:t>1</a:t>
            </a:r>
            <a:r>
              <a:rPr lang="ru-RU" sz="1400" b="1" i="1" dirty="0">
                <a:latin typeface="VERDANA" panose="020B0604030504040204" pitchFamily="34" charset="0"/>
              </a:rPr>
              <a:t> </a:t>
            </a:r>
            <a:r>
              <a:rPr lang="en-US" sz="1400" b="1" i="1" dirty="0">
                <a:latin typeface="VERDANA" panose="020B0604030504040204" pitchFamily="34" charset="0"/>
              </a:rPr>
              <a:t>+</a:t>
            </a:r>
            <a:r>
              <a:rPr lang="de-DE" sz="1400" b="1" i="1" dirty="0">
                <a:latin typeface="VERDANA" panose="020B0604030504040204" pitchFamily="34" charset="0"/>
              </a:rPr>
              <a:t>R</a:t>
            </a:r>
            <a:r>
              <a:rPr lang="en-US" sz="1400" b="1" i="1" baseline="-25000" dirty="0">
                <a:latin typeface="VERDANA" panose="020B0604030504040204" pitchFamily="34" charset="0"/>
              </a:rPr>
              <a:t>2</a:t>
            </a:r>
            <a:r>
              <a:rPr lang="ru-RU" sz="1400" b="1" i="1" dirty="0">
                <a:latin typeface="VERDANA" panose="020B0604030504040204" pitchFamily="34" charset="0"/>
              </a:rPr>
              <a:t> </a:t>
            </a:r>
            <a:r>
              <a:rPr lang="ru-RU" altLang="ru-RU" sz="1400" b="1" i="1" dirty="0">
                <a:latin typeface="Verdana" panose="020B0604030504040204" pitchFamily="34" charset="0"/>
              </a:rPr>
              <a:t>)</a:t>
            </a:r>
            <a:r>
              <a:rPr lang="en-US" altLang="ru-RU" sz="1400" b="1" i="1" dirty="0">
                <a:latin typeface="Verdana" panose="020B0604030504040204" pitchFamily="34" charset="0"/>
              </a:rPr>
              <a:t>]/</a:t>
            </a:r>
            <a:r>
              <a:rPr lang="ru-RU" altLang="ru-RU" sz="1400" b="1" i="1" dirty="0">
                <a:latin typeface="Verdana" panose="020B0604030504040204" pitchFamily="34" charset="0"/>
              </a:rPr>
              <a:t>(</a:t>
            </a:r>
            <a:r>
              <a:rPr lang="de-DE" sz="1400" b="1" i="1" dirty="0">
                <a:latin typeface="VERDANA" panose="020B0604030504040204" pitchFamily="34" charset="0"/>
              </a:rPr>
              <a:t>R</a:t>
            </a:r>
            <a:r>
              <a:rPr lang="en-US" sz="1400" b="1" i="1" baseline="-25000" dirty="0">
                <a:latin typeface="VERDANA" panose="020B0604030504040204" pitchFamily="34" charset="0"/>
              </a:rPr>
              <a:t>1</a:t>
            </a:r>
            <a:r>
              <a:rPr lang="ru-RU" sz="1400" b="1" i="1" dirty="0">
                <a:latin typeface="VERDANA" panose="020B0604030504040204" pitchFamily="34" charset="0"/>
              </a:rPr>
              <a:t> </a:t>
            </a:r>
            <a:r>
              <a:rPr lang="en-US" sz="1400" b="1" i="1" dirty="0">
                <a:latin typeface="VERDANA" panose="020B0604030504040204" pitchFamily="34" charset="0"/>
              </a:rPr>
              <a:t>+</a:t>
            </a:r>
            <a:r>
              <a:rPr lang="de-DE" sz="1400" b="1" i="1" dirty="0">
                <a:latin typeface="VERDANA" panose="020B0604030504040204" pitchFamily="34" charset="0"/>
              </a:rPr>
              <a:t>R</a:t>
            </a:r>
            <a:r>
              <a:rPr lang="en-US" sz="1400" b="1" i="1" baseline="-25000" dirty="0">
                <a:latin typeface="VERDANA" panose="020B0604030504040204" pitchFamily="34" charset="0"/>
              </a:rPr>
              <a:t>2</a:t>
            </a:r>
            <a:r>
              <a:rPr lang="ru-RU" sz="1400" b="1" i="1" dirty="0">
                <a:latin typeface="VERDANA" panose="020B0604030504040204" pitchFamily="34" charset="0"/>
              </a:rPr>
              <a:t> </a:t>
            </a:r>
            <a:r>
              <a:rPr lang="ru-RU" altLang="ru-RU" sz="1400" b="1" i="1" dirty="0">
                <a:latin typeface="Verdana" panose="020B0604030504040204" pitchFamily="34" charset="0"/>
              </a:rPr>
              <a:t>)</a:t>
            </a:r>
            <a:r>
              <a:rPr lang="en-US" altLang="ru-RU" sz="1400" b="1" i="1" dirty="0">
                <a:latin typeface="Verdana" panose="020B0604030504040204" pitchFamily="34" charset="0"/>
              </a:rPr>
              <a:t>=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32916A-B74B-4AD6-8ABF-412F11B7655C}"/>
              </a:ext>
            </a:extLst>
          </p:cNvPr>
          <p:cNvSpPr/>
          <p:nvPr/>
        </p:nvSpPr>
        <p:spPr>
          <a:xfrm>
            <a:off x="210207" y="2640379"/>
            <a:ext cx="6231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/>
              <a:t>Напряжение срабатывания и отпускания определяются: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B053E5-2A6A-4316-92B4-D52DB361A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411" y="2978933"/>
            <a:ext cx="3133725" cy="6191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946815-CA64-41DC-BF8C-C71C97574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018" y="3497399"/>
            <a:ext cx="3181350" cy="6286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631A64-645B-484D-A6EA-C9C6EC336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68" y="4440968"/>
            <a:ext cx="2781300" cy="63817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C2DDF12-42C7-4E49-B628-ACB4B66E5483}"/>
              </a:ext>
            </a:extLst>
          </p:cNvPr>
          <p:cNvSpPr/>
          <p:nvPr/>
        </p:nvSpPr>
        <p:spPr>
          <a:xfrm>
            <a:off x="231886" y="4102414"/>
            <a:ext cx="6231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/>
              <a:t>Ширина петли гистерезиса и её центр: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8AACA63-E699-4895-95E7-B0A0717B81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191" y="4397765"/>
            <a:ext cx="20859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10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DBBA14B9-565D-4927-90C0-E9DAE64BC21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7978" y="302401"/>
            <a:ext cx="55333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F649840-D2B2-4004-91AF-0213E26178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978" y="632159"/>
          <a:ext cx="4481676" cy="1986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Точечный рисунок" r:id="rId3" imgW="6638095" imgH="2952381" progId="Paint.Picture">
                  <p:embed/>
                </p:oleObj>
              </mc:Choice>
              <mc:Fallback>
                <p:oleObj name="Точечный рисунок" r:id="rId3" imgW="6638095" imgH="2952381" progId="Paint.Picture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F649840-D2B2-4004-91AF-0213E26178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78" y="632159"/>
                        <a:ext cx="4481676" cy="1986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Инвертирующий триггер </a:t>
            </a:r>
            <a:r>
              <a:rPr lang="ru-RU" altLang="ru-RU" sz="2100" b="1" dirty="0" err="1">
                <a:latin typeface="Arial" panose="020B0604020202020204" pitchFamily="34" charset="0"/>
              </a:rPr>
              <a:t>Шмитта</a:t>
            </a:r>
            <a:r>
              <a:rPr lang="ru-RU" altLang="ru-RU" sz="21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B876BE-8331-4C33-8ED2-485B63B7E650}"/>
              </a:ext>
            </a:extLst>
          </p:cNvPr>
          <p:cNvSpPr/>
          <p:nvPr/>
        </p:nvSpPr>
        <p:spPr>
          <a:xfrm>
            <a:off x="4478062" y="525036"/>
            <a:ext cx="218483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ctr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Триггер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Шмитта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подаче входного напряжения </a:t>
            </a:r>
          </a:p>
          <a:p>
            <a:pPr marL="179705" algn="ctr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инвертирующий вход ОУ (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ru-RU" sz="1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0):</a:t>
            </a:r>
          </a:p>
          <a:p>
            <a:pPr marL="179705" algn="ctr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– схема триггера, </a:t>
            </a:r>
          </a:p>
          <a:p>
            <a:pPr marL="179705" algn="ctr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 – его передаточная характеристика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4E66C6-C0CF-4133-A8F8-39174C97EEBC}"/>
              </a:ext>
            </a:extLst>
          </p:cNvPr>
          <p:cNvSpPr/>
          <p:nvPr/>
        </p:nvSpPr>
        <p:spPr>
          <a:xfrm>
            <a:off x="100874" y="2660856"/>
            <a:ext cx="6810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>
                <a:latin typeface="VERDANA" panose="020B0604030504040204" pitchFamily="34" charset="0"/>
              </a:rPr>
              <a:t>0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 0;</a:t>
            </a:r>
            <a:r>
              <a:rPr lang="en-US" b="1" i="1" dirty="0">
                <a:latin typeface="VERDANA" panose="020B0604030504040204" pitchFamily="34" charset="0"/>
              </a:rPr>
              <a:t> </a:t>
            </a:r>
            <a:r>
              <a:rPr lang="de-DE" b="1" i="1" dirty="0">
                <a:latin typeface="VERDANA" panose="020B0604030504040204" pitchFamily="34" charset="0"/>
              </a:rPr>
              <a:t>R</a:t>
            </a:r>
            <a:r>
              <a:rPr lang="en-US" b="1" i="1" baseline="-25000" dirty="0">
                <a:latin typeface="VERDANA" panose="020B0604030504040204" pitchFamily="34" charset="0"/>
              </a:rPr>
              <a:t>2</a:t>
            </a:r>
            <a:r>
              <a:rPr lang="ru-RU" b="1" i="1" baseline="-25000" dirty="0">
                <a:latin typeface="VERDANA" panose="020B0604030504040204" pitchFamily="34" charset="0"/>
              </a:rPr>
              <a:t> </a:t>
            </a:r>
            <a:r>
              <a:rPr lang="ru-RU" dirty="0"/>
              <a:t>/ </a:t>
            </a:r>
            <a:r>
              <a:rPr lang="de-DE" b="1" i="1" dirty="0">
                <a:latin typeface="VERDANA" panose="020B0604030504040204" pitchFamily="34" charset="0"/>
              </a:rPr>
              <a:t>R</a:t>
            </a:r>
            <a:r>
              <a:rPr lang="en-US" b="1" i="1" baseline="-25000" dirty="0">
                <a:latin typeface="VERDANA" panose="020B0604030504040204" pitchFamily="34" charset="0"/>
              </a:rPr>
              <a:t>1</a:t>
            </a:r>
            <a:r>
              <a:rPr lang="ru-RU" dirty="0"/>
              <a:t> </a:t>
            </a:r>
            <a:r>
              <a:rPr lang="ru-RU" b="1" i="1" dirty="0">
                <a:latin typeface="VERDANA" panose="020B0604030504040204" pitchFamily="34" charset="0"/>
              </a:rPr>
              <a:t>=1/</a:t>
            </a:r>
            <a:r>
              <a:rPr lang="en-US" b="1" i="1" dirty="0">
                <a:latin typeface="VERDANA" panose="020B0604030504040204" pitchFamily="34" charset="0"/>
              </a:rPr>
              <a:t>2</a:t>
            </a:r>
            <a:r>
              <a:rPr lang="ru-RU" dirty="0"/>
              <a:t> </a:t>
            </a:r>
            <a:r>
              <a:rPr lang="ru-RU" b="1" i="1" dirty="0">
                <a:latin typeface="VERDANA" panose="020B0604030504040204" pitchFamily="34" charset="0"/>
              </a:rPr>
              <a:t>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>
                <a:latin typeface="VERDANA" panose="020B0604030504040204" pitchFamily="34" charset="0"/>
              </a:rPr>
              <a:t>а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</a:t>
            </a:r>
            <a:r>
              <a:rPr lang="en-US" b="1" i="1" dirty="0">
                <a:latin typeface="VERDANA" panose="020B0604030504040204" pitchFamily="34" charset="0"/>
              </a:rPr>
              <a:t>I</a:t>
            </a:r>
            <a:r>
              <a:rPr lang="de-DE" b="1" i="1" dirty="0">
                <a:latin typeface="VERDANA" panose="020B0604030504040204" pitchFamily="34" charset="0"/>
              </a:rPr>
              <a:t> R</a:t>
            </a:r>
            <a:r>
              <a:rPr lang="en-US" b="1" i="1" baseline="-25000" dirty="0">
                <a:latin typeface="VERDANA" panose="020B0604030504040204" pitchFamily="34" charset="0"/>
              </a:rPr>
              <a:t>2</a:t>
            </a:r>
            <a:r>
              <a:rPr lang="en-US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</a:t>
            </a:r>
            <a:r>
              <a:rPr lang="de-DE" b="1" i="1" dirty="0">
                <a:latin typeface="VERDANA" panose="020B0604030504040204" pitchFamily="34" charset="0"/>
              </a:rPr>
              <a:t> 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de-DE" b="1" i="1" dirty="0">
                <a:latin typeface="VERDANA" panose="020B0604030504040204" pitchFamily="34" charset="0"/>
              </a:rPr>
              <a:t> R</a:t>
            </a:r>
            <a:r>
              <a:rPr lang="en-US" b="1" i="1" baseline="-25000" dirty="0">
                <a:latin typeface="VERDANA" panose="020B0604030504040204" pitchFamily="34" charset="0"/>
              </a:rPr>
              <a:t>2</a:t>
            </a:r>
            <a:r>
              <a:rPr lang="en-US" b="1" i="1" dirty="0">
                <a:latin typeface="VERDANA" panose="020B0604030504040204" pitchFamily="34" charset="0"/>
              </a:rPr>
              <a:t> /(</a:t>
            </a:r>
            <a:r>
              <a:rPr lang="de-DE" b="1" i="1" dirty="0">
                <a:latin typeface="VERDANA" panose="020B0604030504040204" pitchFamily="34" charset="0"/>
              </a:rPr>
              <a:t>R</a:t>
            </a:r>
            <a:r>
              <a:rPr lang="en-US" b="1" i="1" baseline="-25000" dirty="0">
                <a:latin typeface="VERDANA" panose="020B0604030504040204" pitchFamily="34" charset="0"/>
              </a:rPr>
              <a:t>1</a:t>
            </a:r>
            <a:r>
              <a:rPr lang="en-US" b="1" i="1" dirty="0">
                <a:latin typeface="VERDANA" panose="020B0604030504040204" pitchFamily="34" charset="0"/>
              </a:rPr>
              <a:t> +</a:t>
            </a:r>
            <a:r>
              <a:rPr lang="de-DE" b="1" i="1" dirty="0">
                <a:latin typeface="VERDANA" panose="020B0604030504040204" pitchFamily="34" charset="0"/>
              </a:rPr>
              <a:t> R</a:t>
            </a:r>
            <a:r>
              <a:rPr lang="en-US" b="1" i="1" baseline="-25000" dirty="0">
                <a:latin typeface="VERDANA" panose="020B0604030504040204" pitchFamily="34" charset="0"/>
              </a:rPr>
              <a:t>2</a:t>
            </a:r>
            <a:r>
              <a:rPr lang="en-US" b="1" i="1" dirty="0">
                <a:latin typeface="VERDANA" panose="020B0604030504040204" pitchFamily="34" charset="0"/>
              </a:rPr>
              <a:t> )=1/3*</a:t>
            </a:r>
            <a:r>
              <a:rPr lang="de-DE" b="1" i="1" dirty="0">
                <a:latin typeface="VERDANA" panose="020B0604030504040204" pitchFamily="34" charset="0"/>
              </a:rPr>
              <a:t> 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ru-RU" b="1" i="1" dirty="0">
                <a:latin typeface="VERDANA" panose="020B0604030504040204" pitchFamily="34" charset="0"/>
              </a:rPr>
              <a:t>; </a:t>
            </a:r>
            <a:endParaRPr lang="en-US" b="1" i="1" dirty="0">
              <a:latin typeface="VERDANA" panose="020B0604030504040204" pitchFamily="34" charset="0"/>
            </a:endParaRPr>
          </a:p>
          <a:p>
            <a:r>
              <a:rPr lang="ru-RU" b="1" i="1" dirty="0">
                <a:latin typeface="VERDANA" panose="020B0604030504040204" pitchFamily="34" charset="0"/>
              </a:rPr>
              <a:t>1)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 0 -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de-DE" b="1" i="1" dirty="0">
                <a:latin typeface="VERDANA" panose="020B0604030504040204" pitchFamily="34" charset="0"/>
              </a:rPr>
              <a:t> =0;</a:t>
            </a:r>
            <a:endParaRPr lang="ru-RU" b="1" i="1" dirty="0">
              <a:latin typeface="VERDANA" panose="020B0604030504040204" pitchFamily="34" charset="0"/>
            </a:endParaRPr>
          </a:p>
          <a:p>
            <a:r>
              <a:rPr lang="ru-RU" b="1" i="1" dirty="0">
                <a:latin typeface="VERDANA" panose="020B0604030504040204" pitchFamily="34" charset="0"/>
              </a:rPr>
              <a:t>2)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dirty="0"/>
              <a:t>↑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el-GR" b="1" i="1" dirty="0">
                <a:solidFill>
                  <a:prstClr val="black"/>
                </a:solidFill>
                <a:latin typeface="VERDANA" panose="020B0604030504040204" pitchFamily="34" charset="0"/>
              </a:rPr>
              <a:t>φ</a:t>
            </a:r>
            <a:r>
              <a:rPr lang="en-US" b="1" i="1" baseline="-25000" dirty="0">
                <a:solidFill>
                  <a:prstClr val="black"/>
                </a:solidFill>
                <a:latin typeface="VERDANA" panose="020B0604030504040204" pitchFamily="34" charset="0"/>
              </a:rPr>
              <a:t>-</a:t>
            </a:r>
            <a:r>
              <a:rPr lang="ru-RU" dirty="0"/>
              <a:t>↑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dirty="0"/>
              <a:t>↓ ↓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el-GR" b="1" i="1" dirty="0">
                <a:solidFill>
                  <a:prstClr val="black"/>
                </a:solidFill>
                <a:latin typeface="VERDANA" panose="020B0604030504040204" pitchFamily="34" charset="0"/>
              </a:rPr>
              <a:t>φ</a:t>
            </a:r>
            <a:r>
              <a:rPr lang="en-US" b="1" i="1" baseline="-25000" dirty="0">
                <a:solidFill>
                  <a:prstClr val="black"/>
                </a:solidFill>
                <a:latin typeface="VERDANA" panose="020B0604030504040204" pitchFamily="34" charset="0"/>
              </a:rPr>
              <a:t>+ </a:t>
            </a:r>
            <a:r>
              <a:rPr lang="ru-RU" dirty="0"/>
              <a:t>↓ ↓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	    </a:t>
            </a:r>
            <a:r>
              <a:rPr lang="ru-RU" b="1" i="1" dirty="0">
                <a:latin typeface="VERDANA" panose="020B0604030504040204" pitchFamily="34" charset="0"/>
              </a:rPr>
              <a:t>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en-US" b="1" i="1" dirty="0">
                <a:latin typeface="VERDANA" panose="020B0604030504040204" pitchFamily="34" charset="0"/>
              </a:rPr>
              <a:t>=-E</a:t>
            </a:r>
          </a:p>
          <a:p>
            <a:endParaRPr lang="en-US" b="1" i="1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endParaRPr lang="en-US" b="1" i="1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r>
              <a:rPr lang="el-GR" b="1" i="1" dirty="0">
                <a:solidFill>
                  <a:prstClr val="black"/>
                </a:solidFill>
                <a:latin typeface="VERDANA" panose="020B0604030504040204" pitchFamily="34" charset="0"/>
              </a:rPr>
              <a:t>φ</a:t>
            </a:r>
            <a:r>
              <a:rPr lang="en-US" b="1" i="1" baseline="-25000" dirty="0">
                <a:solidFill>
                  <a:prstClr val="black"/>
                </a:solidFill>
                <a:latin typeface="VERDANA" panose="020B0604030504040204" pitchFamily="34" charset="0"/>
              </a:rPr>
              <a:t>+ </a:t>
            </a:r>
            <a:r>
              <a:rPr lang="en-US" b="1" i="1" dirty="0">
                <a:latin typeface="VERDANA" panose="020B0604030504040204" pitchFamily="34" charset="0"/>
              </a:rPr>
              <a:t> - </a:t>
            </a:r>
            <a:r>
              <a:rPr lang="el-GR" b="1" i="1" dirty="0">
                <a:solidFill>
                  <a:prstClr val="black"/>
                </a:solidFill>
                <a:latin typeface="VERDANA" panose="020B0604030504040204" pitchFamily="34" charset="0"/>
              </a:rPr>
              <a:t>φ</a:t>
            </a:r>
            <a:r>
              <a:rPr lang="en-US" b="1" i="1" baseline="-25000" dirty="0">
                <a:solidFill>
                  <a:prstClr val="black"/>
                </a:solidFill>
                <a:latin typeface="VERDANA" panose="020B0604030504040204" pitchFamily="34" charset="0"/>
              </a:rPr>
              <a:t>- </a:t>
            </a:r>
            <a:r>
              <a:rPr lang="de-DE" b="1" i="1" dirty="0">
                <a:latin typeface="VERDANA" panose="020B0604030504040204" pitchFamily="34" charset="0"/>
              </a:rPr>
              <a:t> =U</a:t>
            </a:r>
            <a:r>
              <a:rPr lang="ru-RU" b="1" i="1" baseline="-25000" dirty="0">
                <a:latin typeface="VERDANA" panose="020B0604030504040204" pitchFamily="34" charset="0"/>
              </a:rPr>
              <a:t>а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=-E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/3					</a:t>
            </a:r>
            <a:r>
              <a:rPr lang="ru-RU" b="1" i="1" dirty="0">
                <a:latin typeface="VERDANA" panose="020B0604030504040204" pitchFamily="34" charset="0"/>
              </a:rPr>
              <a:t>       </a:t>
            </a:r>
            <a:r>
              <a:rPr lang="en-US" b="1" i="1" dirty="0">
                <a:latin typeface="VERDANA" panose="020B0604030504040204" pitchFamily="34" charset="0"/>
              </a:rPr>
              <a:t> </a:t>
            </a:r>
            <a:endParaRPr lang="ru-RU" b="1" i="1" dirty="0">
              <a:latin typeface="VERDANA" panose="020B0604030504040204" pitchFamily="34" charset="0"/>
            </a:endParaRPr>
          </a:p>
          <a:p>
            <a:r>
              <a:rPr lang="de-DE" b="1" i="1" dirty="0">
                <a:latin typeface="VERDANA" panose="020B0604030504040204" pitchFamily="34" charset="0"/>
              </a:rPr>
              <a:t>3) </a:t>
            </a:r>
            <a:r>
              <a:rPr lang="el-GR" b="1" i="1" dirty="0">
                <a:solidFill>
                  <a:prstClr val="black"/>
                </a:solidFill>
                <a:latin typeface="VERDANA" panose="020B0604030504040204" pitchFamily="34" charset="0"/>
              </a:rPr>
              <a:t>φ</a:t>
            </a:r>
            <a:r>
              <a:rPr lang="en-US" b="1" i="1" baseline="-25000" dirty="0">
                <a:solidFill>
                  <a:prstClr val="black"/>
                </a:solidFill>
                <a:latin typeface="VERDANA" panose="020B0604030504040204" pitchFamily="34" charset="0"/>
              </a:rPr>
              <a:t>+ </a:t>
            </a:r>
            <a:r>
              <a:rPr lang="en-US" b="1" i="1" dirty="0">
                <a:latin typeface="VERDANA" panose="020B0604030504040204" pitchFamily="34" charset="0"/>
              </a:rPr>
              <a:t> - </a:t>
            </a:r>
            <a:r>
              <a:rPr lang="el-GR" b="1" i="1" dirty="0">
                <a:solidFill>
                  <a:prstClr val="black"/>
                </a:solidFill>
                <a:latin typeface="VERDANA" panose="020B0604030504040204" pitchFamily="34" charset="0"/>
              </a:rPr>
              <a:t>φ</a:t>
            </a:r>
            <a:r>
              <a:rPr lang="en-US" b="1" i="1" baseline="-25000" dirty="0">
                <a:solidFill>
                  <a:prstClr val="black"/>
                </a:solidFill>
                <a:latin typeface="VERDANA" panose="020B0604030504040204" pitchFamily="34" charset="0"/>
              </a:rPr>
              <a:t>- </a:t>
            </a:r>
            <a:r>
              <a:rPr lang="de-DE" b="1" i="1" dirty="0">
                <a:latin typeface="VERDANA" panose="020B0604030504040204" pitchFamily="34" charset="0"/>
              </a:rPr>
              <a:t>=-</a:t>
            </a:r>
            <a:r>
              <a:rPr lang="en-US" b="1" i="1" dirty="0">
                <a:latin typeface="VERDANA" panose="020B0604030504040204" pitchFamily="34" charset="0"/>
              </a:rPr>
              <a:t> E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/3- </a:t>
            </a:r>
            <a:r>
              <a:rPr lang="el-GR" b="1" i="1" dirty="0">
                <a:solidFill>
                  <a:prstClr val="black"/>
                </a:solidFill>
                <a:latin typeface="VERDANA" panose="020B0604030504040204" pitchFamily="34" charset="0"/>
              </a:rPr>
              <a:t>φ</a:t>
            </a:r>
            <a:r>
              <a:rPr lang="en-US" b="1" i="1" baseline="-25000" dirty="0">
                <a:solidFill>
                  <a:prstClr val="black"/>
                </a:solidFill>
                <a:latin typeface="VERDANA" panose="020B0604030504040204" pitchFamily="34" charset="0"/>
              </a:rPr>
              <a:t>- </a:t>
            </a:r>
            <a:r>
              <a:rPr lang="de-DE" b="1" i="1" dirty="0">
                <a:latin typeface="VERDANA" panose="020B0604030504040204" pitchFamily="34" charset="0"/>
              </a:rPr>
              <a:t>=-</a:t>
            </a:r>
            <a:r>
              <a:rPr lang="en-US" b="1" i="1" dirty="0">
                <a:latin typeface="VERDANA" panose="020B0604030504040204" pitchFamily="34" charset="0"/>
              </a:rPr>
              <a:t> E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/3-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</a:p>
          <a:p>
            <a:r>
              <a:rPr lang="ru-RU" b="1" i="1" dirty="0">
                <a:latin typeface="VERDANA" panose="020B0604030504040204" pitchFamily="34" charset="0"/>
              </a:rPr>
              <a:t>Когда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=-</a:t>
            </a:r>
            <a:r>
              <a:rPr lang="en-US" b="1" i="1" dirty="0">
                <a:latin typeface="VERDANA" panose="020B0604030504040204" pitchFamily="34" charset="0"/>
              </a:rPr>
              <a:t>E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/3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el-GR" b="1" i="1" dirty="0">
                <a:solidFill>
                  <a:prstClr val="black"/>
                </a:solidFill>
                <a:latin typeface="VERDANA" panose="020B0604030504040204" pitchFamily="34" charset="0"/>
              </a:rPr>
              <a:t>φ</a:t>
            </a:r>
            <a:r>
              <a:rPr lang="en-US" b="1" i="1" baseline="-25000" dirty="0">
                <a:solidFill>
                  <a:prstClr val="black"/>
                </a:solidFill>
                <a:latin typeface="VERDANA" panose="020B0604030504040204" pitchFamily="34" charset="0"/>
              </a:rPr>
              <a:t>+ </a:t>
            </a:r>
            <a:r>
              <a:rPr lang="en-US" b="1" i="1" dirty="0">
                <a:latin typeface="VERDANA" panose="020B0604030504040204" pitchFamily="34" charset="0"/>
              </a:rPr>
              <a:t> - </a:t>
            </a:r>
            <a:r>
              <a:rPr lang="el-GR" b="1" i="1" dirty="0">
                <a:solidFill>
                  <a:prstClr val="black"/>
                </a:solidFill>
                <a:latin typeface="VERDANA" panose="020B0604030504040204" pitchFamily="34" charset="0"/>
              </a:rPr>
              <a:t>φ</a:t>
            </a:r>
            <a:r>
              <a:rPr lang="en-US" b="1" i="1" baseline="-25000" dirty="0">
                <a:solidFill>
                  <a:prstClr val="black"/>
                </a:solidFill>
                <a:latin typeface="VERDANA" panose="020B0604030504040204" pitchFamily="34" charset="0"/>
              </a:rPr>
              <a:t>- </a:t>
            </a:r>
            <a:r>
              <a:rPr lang="ru-RU" dirty="0"/>
              <a:t>↑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ru-RU" b="1" i="1" dirty="0">
                <a:latin typeface="VERDANA" panose="020B0604030504040204" pitchFamily="34" charset="0"/>
              </a:rPr>
              <a:t>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ru-RU" dirty="0"/>
              <a:t> ↑ ↑</a:t>
            </a:r>
            <a:r>
              <a:rPr lang="ru-RU" b="1" i="1" dirty="0">
                <a:latin typeface="VERDANA" panose="020B0604030504040204" pitchFamily="34" charset="0"/>
              </a:rPr>
              <a:t> 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en-US" b="1" i="1" dirty="0">
                <a:latin typeface="VERDANA" panose="020B0604030504040204" pitchFamily="34" charset="0"/>
              </a:rPr>
              <a:t>=E</a:t>
            </a:r>
          </a:p>
          <a:p>
            <a:r>
              <a:rPr lang="en-US" b="1" i="1" dirty="0">
                <a:latin typeface="VERDANA" panose="020B0604030504040204" pitchFamily="34" charset="0"/>
              </a:rPr>
              <a:t>4)</a:t>
            </a:r>
            <a:r>
              <a:rPr lang="ru-RU" b="1" i="1" dirty="0">
                <a:latin typeface="VERDANA" panose="020B0604030504040204" pitchFamily="34" charset="0"/>
              </a:rPr>
              <a:t>То есть  потенциал на </a:t>
            </a:r>
            <a:r>
              <a:rPr lang="ru-RU" b="1" i="1" dirty="0" err="1">
                <a:latin typeface="VERDANA" panose="020B0604030504040204" pitchFamily="34" charset="0"/>
              </a:rPr>
              <a:t>неин</a:t>
            </a:r>
            <a:r>
              <a:rPr lang="ru-RU" b="1" i="1" dirty="0">
                <a:latin typeface="VERDANA" panose="020B0604030504040204" pitchFamily="34" charset="0"/>
              </a:rPr>
              <a:t>. входе станет равным </a:t>
            </a:r>
            <a:r>
              <a:rPr lang="el-GR" b="1" i="1" dirty="0">
                <a:solidFill>
                  <a:prstClr val="black"/>
                </a:solidFill>
                <a:latin typeface="VERDANA" panose="020B0604030504040204" pitchFamily="34" charset="0"/>
              </a:rPr>
              <a:t>φ</a:t>
            </a:r>
            <a:r>
              <a:rPr lang="en-US" b="1" i="1" baseline="-25000" dirty="0">
                <a:solidFill>
                  <a:prstClr val="black"/>
                </a:solidFill>
                <a:latin typeface="VERDANA" panose="020B0604030504040204" pitchFamily="34" charset="0"/>
              </a:rPr>
              <a:t>+ </a:t>
            </a:r>
            <a:r>
              <a:rPr lang="ru-RU" b="1" i="1" dirty="0">
                <a:latin typeface="VERDANA" panose="020B0604030504040204" pitchFamily="34" charset="0"/>
              </a:rPr>
              <a:t>=</a:t>
            </a:r>
            <a:r>
              <a:rPr lang="en-US" b="1" i="1" dirty="0">
                <a:latin typeface="VERDANA" panose="020B0604030504040204" pitchFamily="34" charset="0"/>
              </a:rPr>
              <a:t>E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/3</a:t>
            </a:r>
            <a:r>
              <a:rPr lang="ru-RU" b="1" i="1" dirty="0">
                <a:latin typeface="VERDANA" panose="020B0604030504040204" pitchFamily="34" charset="0"/>
              </a:rPr>
              <a:t>,</a:t>
            </a:r>
          </a:p>
          <a:p>
            <a:r>
              <a:rPr lang="ru-RU" b="1" i="1" dirty="0">
                <a:latin typeface="VERDANA" panose="020B0604030504040204" pitchFamily="34" charset="0"/>
              </a:rPr>
              <a:t>следовательно условие переключения </a:t>
            </a:r>
            <a:r>
              <a:rPr lang="en-US" b="1" i="1" dirty="0">
                <a:latin typeface="VERDANA" panose="020B0604030504040204" pitchFamily="34" charset="0"/>
              </a:rPr>
              <a:t> </a:t>
            </a:r>
            <a:r>
              <a:rPr lang="el-GR" b="1" i="1" dirty="0">
                <a:solidFill>
                  <a:prstClr val="black"/>
                </a:solidFill>
                <a:latin typeface="VERDANA" panose="020B0604030504040204" pitchFamily="34" charset="0"/>
              </a:rPr>
              <a:t>φ</a:t>
            </a:r>
            <a:r>
              <a:rPr lang="en-US" b="1" i="1" baseline="-25000" dirty="0">
                <a:solidFill>
                  <a:prstClr val="black"/>
                </a:solidFill>
                <a:latin typeface="VERDANA" panose="020B0604030504040204" pitchFamily="34" charset="0"/>
              </a:rPr>
              <a:t>+ </a:t>
            </a:r>
            <a:r>
              <a:rPr lang="en-US" b="1" i="1" dirty="0">
                <a:latin typeface="VERDANA" panose="020B0604030504040204" pitchFamily="34" charset="0"/>
              </a:rPr>
              <a:t> - </a:t>
            </a:r>
            <a:r>
              <a:rPr lang="el-GR" b="1" i="1" dirty="0">
                <a:solidFill>
                  <a:prstClr val="black"/>
                </a:solidFill>
                <a:latin typeface="VERDANA" panose="020B0604030504040204" pitchFamily="34" charset="0"/>
              </a:rPr>
              <a:t>φ</a:t>
            </a:r>
            <a:r>
              <a:rPr lang="en-US" b="1" i="1" baseline="-25000" dirty="0">
                <a:solidFill>
                  <a:prstClr val="black"/>
                </a:solidFill>
                <a:latin typeface="VERDANA" panose="020B0604030504040204" pitchFamily="34" charset="0"/>
              </a:rPr>
              <a:t>- </a:t>
            </a:r>
            <a:r>
              <a:rPr lang="de-DE" b="1" i="1" dirty="0">
                <a:latin typeface="VERDANA" panose="020B0604030504040204" pitchFamily="34" charset="0"/>
              </a:rPr>
              <a:t>=</a:t>
            </a:r>
            <a:r>
              <a:rPr lang="en-US" b="1" i="1" dirty="0">
                <a:latin typeface="VERDANA" panose="020B0604030504040204" pitchFamily="34" charset="0"/>
              </a:rPr>
              <a:t>E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/3-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-</a:t>
            </a:r>
            <a:r>
              <a:rPr lang="en-US" b="1" i="1" dirty="0">
                <a:latin typeface="VERDANA" panose="020B0604030504040204" pitchFamily="34" charset="0"/>
              </a:rPr>
              <a:t>&gt;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=-</a:t>
            </a:r>
            <a:r>
              <a:rPr lang="en-US" b="1" i="1" dirty="0">
                <a:latin typeface="VERDANA" panose="020B0604030504040204" pitchFamily="34" charset="0"/>
              </a:rPr>
              <a:t>E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/3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endParaRPr lang="en-US" b="1" i="1" dirty="0">
              <a:latin typeface="VERDANA" panose="020B0604030504040204" pitchFamily="34" charset="0"/>
            </a:endParaRPr>
          </a:p>
          <a:p>
            <a:endParaRPr lang="ru-RU" b="1" i="1" dirty="0">
              <a:latin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AB64FB-F04A-4EF1-9B3F-5660DBD08BAB}"/>
              </a:ext>
            </a:extLst>
          </p:cNvPr>
          <p:cNvSpPr/>
          <p:nvPr/>
        </p:nvSpPr>
        <p:spPr>
          <a:xfrm>
            <a:off x="349704" y="1249104"/>
            <a:ext cx="46198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en-US" b="1" i="1" baseline="-25000" dirty="0">
                <a:latin typeface="VERDANA" panose="020B0604030504040204" pitchFamily="34" charset="0"/>
              </a:rPr>
              <a:t>a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32047C-830D-403B-83FA-424D0CDA6843}"/>
              </a:ext>
            </a:extLst>
          </p:cNvPr>
          <p:cNvSpPr/>
          <p:nvPr/>
        </p:nvSpPr>
        <p:spPr>
          <a:xfrm>
            <a:off x="2872334" y="964213"/>
            <a:ext cx="74251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VERDANA" panose="020B0604030504040204" pitchFamily="34" charset="0"/>
              </a:rPr>
              <a:t>+</a:t>
            </a:r>
            <a:r>
              <a:rPr lang="de-DE" b="1" i="1" dirty="0">
                <a:latin typeface="VERDANA" panose="020B0604030504040204" pitchFamily="34" charset="0"/>
              </a:rPr>
              <a:t>E</a:t>
            </a:r>
            <a:r>
              <a:rPr lang="ru-RU" b="1" i="1" baseline="-25000" dirty="0">
                <a:latin typeface="VERDANA" panose="020B0604030504040204" pitchFamily="34" charset="0"/>
              </a:rPr>
              <a:t>пит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14BC727-7773-474A-BF78-B21D7EFFC8B2}"/>
              </a:ext>
            </a:extLst>
          </p:cNvPr>
          <p:cNvSpPr/>
          <p:nvPr/>
        </p:nvSpPr>
        <p:spPr>
          <a:xfrm>
            <a:off x="3614845" y="2257329"/>
            <a:ext cx="6751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VERDANA" panose="020B0604030504040204" pitchFamily="34" charset="0"/>
              </a:rPr>
              <a:t>-</a:t>
            </a:r>
            <a:r>
              <a:rPr lang="de-DE" b="1" i="1" dirty="0">
                <a:latin typeface="VERDANA" panose="020B0604030504040204" pitchFamily="34" charset="0"/>
              </a:rPr>
              <a:t>E</a:t>
            </a:r>
            <a:r>
              <a:rPr lang="ru-RU" b="1" i="1" baseline="-25000" dirty="0">
                <a:latin typeface="VERDANA" panose="020B0604030504040204" pitchFamily="34" charset="0"/>
              </a:rPr>
              <a:t>пит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endParaRPr lang="ru-RU" dirty="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62A4DC6-B70B-421A-931C-AEA58D81F6A6}"/>
              </a:ext>
            </a:extLst>
          </p:cNvPr>
          <p:cNvCxnSpPr/>
          <p:nvPr/>
        </p:nvCxnSpPr>
        <p:spPr>
          <a:xfrm flipV="1">
            <a:off x="1831330" y="3240962"/>
            <a:ext cx="0" cy="283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6F06C093-B8B2-498B-8BBC-390F1956A72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52352" y="3240962"/>
            <a:ext cx="2324596" cy="273269"/>
          </a:xfrm>
          <a:prstGeom prst="bentConnector3">
            <a:avLst>
              <a:gd name="adj1" fmla="val -1194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292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Инвертирующий триггер </a:t>
            </a:r>
            <a:r>
              <a:rPr lang="ru-RU" altLang="ru-RU" sz="2100" b="1" dirty="0" err="1">
                <a:latin typeface="Arial" panose="020B0604020202020204" pitchFamily="34" charset="0"/>
              </a:rPr>
              <a:t>Шмитта</a:t>
            </a:r>
            <a:r>
              <a:rPr lang="ru-RU" altLang="ru-RU" sz="21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32916A-B74B-4AD6-8ABF-412F11B7655C}"/>
              </a:ext>
            </a:extLst>
          </p:cNvPr>
          <p:cNvSpPr/>
          <p:nvPr/>
        </p:nvSpPr>
        <p:spPr>
          <a:xfrm>
            <a:off x="210207" y="1398750"/>
            <a:ext cx="6231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/>
              <a:t>Напряжение срабатывания и отпускания определяются: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C2DDF12-42C7-4E49-B628-ACB4B66E5483}"/>
              </a:ext>
            </a:extLst>
          </p:cNvPr>
          <p:cNvSpPr/>
          <p:nvPr/>
        </p:nvSpPr>
        <p:spPr>
          <a:xfrm>
            <a:off x="313340" y="2919859"/>
            <a:ext cx="6231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/>
              <a:t>Ширина петли гистерезиса и её центр: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CA8CD0-4BBF-4D33-9D63-DCC5A1E56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39" y="706542"/>
            <a:ext cx="3200400" cy="69532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206B796-FCEA-42D1-A3FE-D2D205DC9077}"/>
              </a:ext>
            </a:extLst>
          </p:cNvPr>
          <p:cNvSpPr/>
          <p:nvPr/>
        </p:nvSpPr>
        <p:spPr>
          <a:xfrm>
            <a:off x="247979" y="533255"/>
            <a:ext cx="6231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/>
              <a:t>Опорное напряжение: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096947-9431-41CF-88CC-CB21094F8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326" y="1713555"/>
            <a:ext cx="2695575" cy="5619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3CBAA1-2097-483E-AA1C-0C6F851FA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139" y="2320603"/>
            <a:ext cx="2933700" cy="6000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2C5BFE-7D13-4DF2-876D-B0DF73988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139" y="3241488"/>
            <a:ext cx="2924175" cy="676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6474BCA-06F1-4979-88E7-21DB28CA8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5537" y="3918048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43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Инвертирующий триггер </a:t>
            </a:r>
            <a:r>
              <a:rPr lang="ru-RU" altLang="ru-RU" sz="2100" b="1" dirty="0" err="1">
                <a:latin typeface="Arial" panose="020B0604020202020204" pitchFamily="34" charset="0"/>
              </a:rPr>
              <a:t>Шмитта</a:t>
            </a:r>
            <a:r>
              <a:rPr lang="ru-RU" altLang="ru-RU" sz="21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803840-62FB-42A0-94A6-2D35B5D4F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81" y="603025"/>
            <a:ext cx="3213847" cy="18580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53AFB7-1115-4A00-A9AB-06C31B48A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222" y="1777626"/>
            <a:ext cx="5056096" cy="28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28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Генераторы сигналов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CF489C3-8D43-4B86-8EF8-C7DC3EB49E2D}"/>
              </a:ext>
            </a:extLst>
          </p:cNvPr>
          <p:cNvSpPr/>
          <p:nvPr/>
        </p:nvSpPr>
        <p:spPr>
          <a:xfrm>
            <a:off x="173420" y="469977"/>
            <a:ext cx="6511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В вычислительной технике, радиотехнике, телевидении, системах автоматического управления используют генераторы, колебаний несинусоидальной формы (прямоугольной, треугольной и т. д.). Генераторы, предназначенные для получения колебаний прямоугольной формы, называют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мультивибраторами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 В отличие от генераторов гармонических колебаний в мультивибраторе используется цепь обратной связи первого порядка, а активный элемент работает в нелинейном режиме. </a:t>
            </a:r>
          </a:p>
          <a:p>
            <a:pPr marR="0"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Схема автоколебательного мультивибратора на операционном усилителе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 Активным элементом является инвертирующий триггер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Шмитта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реализованный на ОУ и резисторах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ru-RU" sz="7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ru-RU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. Резистор и конденсатор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ru-RU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, C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формируют времязадающую цепь, определяющую длительность формируемых импульсов.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B6037F-1602-4E96-87DC-BD819CBB8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79" y="2390775"/>
            <a:ext cx="5867604" cy="265068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85E9AB0-6F14-43D6-B48E-08680B358397}"/>
              </a:ext>
            </a:extLst>
          </p:cNvPr>
          <p:cNvSpPr/>
          <p:nvPr/>
        </p:nvSpPr>
        <p:spPr>
          <a:xfrm>
            <a:off x="428625" y="2408969"/>
            <a:ext cx="3429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 err="1">
                <a:latin typeface="VERDANA" panose="020B0604030504040204" pitchFamily="34" charset="0"/>
              </a:rPr>
              <a:t>вых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ru-RU" b="1" i="1" dirty="0">
                <a:latin typeface="VERDANA" panose="020B0604030504040204" pitchFamily="34" charset="0"/>
              </a:rPr>
              <a:t>= </a:t>
            </a:r>
            <a:r>
              <a:rPr lang="de-DE" b="1" i="1" dirty="0">
                <a:latin typeface="VERDANA" panose="020B0604030504040204" pitchFamily="34" charset="0"/>
              </a:rPr>
              <a:t>U</a:t>
            </a:r>
            <a:r>
              <a:rPr lang="ru-RU" b="1" i="1" baseline="-25000" dirty="0">
                <a:latin typeface="VERDANA" panose="020B0604030504040204" pitchFamily="34" charset="0"/>
              </a:rPr>
              <a:t>нас </a:t>
            </a:r>
            <a:r>
              <a:rPr lang="ru-RU" b="1" i="1" dirty="0">
                <a:latin typeface="VERDANA" panose="020B0604030504040204" pitchFamily="34" charset="0"/>
              </a:rPr>
              <a:t>; </a:t>
            </a:r>
            <a:r>
              <a:rPr lang="el-GR" b="1" i="1" dirty="0">
                <a:latin typeface="VERDANA" panose="020B0604030504040204" pitchFamily="34" charset="0"/>
              </a:rPr>
              <a:t>β</a:t>
            </a:r>
            <a:r>
              <a:rPr lang="ru-RU" b="1" i="1" dirty="0">
                <a:latin typeface="VERDANA" panose="020B0604030504040204" pitchFamily="34" charset="0"/>
              </a:rPr>
              <a:t> =</a:t>
            </a:r>
            <a:r>
              <a:rPr lang="de-DE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R</a:t>
            </a:r>
            <a:r>
              <a:rPr lang="en-US" b="1" i="1" baseline="-25000" dirty="0">
                <a:latin typeface="VERDANA" panose="020B0604030504040204" pitchFamily="34" charset="0"/>
              </a:rPr>
              <a:t>1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/</a:t>
            </a:r>
            <a:r>
              <a:rPr lang="ru-RU" b="1" i="1" dirty="0">
                <a:latin typeface="VERDANA" panose="020B0604030504040204" pitchFamily="34" charset="0"/>
              </a:rPr>
              <a:t> </a:t>
            </a:r>
            <a:r>
              <a:rPr lang="en-US" b="1" i="1" dirty="0">
                <a:latin typeface="VERDANA" panose="020B0604030504040204" pitchFamily="34" charset="0"/>
              </a:rPr>
              <a:t>(R</a:t>
            </a:r>
            <a:r>
              <a:rPr lang="en-US" b="1" i="1" baseline="-25000" dirty="0">
                <a:latin typeface="VERDANA" panose="020B0604030504040204" pitchFamily="34" charset="0"/>
              </a:rPr>
              <a:t>1</a:t>
            </a:r>
            <a:r>
              <a:rPr lang="en-US" b="1" i="1" dirty="0">
                <a:latin typeface="VERDANA" panose="020B0604030504040204" pitchFamily="34" charset="0"/>
              </a:rPr>
              <a:t> +R</a:t>
            </a:r>
            <a:r>
              <a:rPr lang="en-US" b="1" i="1" baseline="-25000" dirty="0">
                <a:latin typeface="VERDANA" panose="020B0604030504040204" pitchFamily="34" charset="0"/>
              </a:rPr>
              <a:t>2</a:t>
            </a:r>
            <a:r>
              <a:rPr lang="en-US" b="1" i="1" dirty="0">
                <a:latin typeface="VERDANA" panose="020B0604030504040204" pitchFamily="34" charset="0"/>
              </a:rPr>
              <a:t>)</a:t>
            </a:r>
          </a:p>
          <a:p>
            <a:r>
              <a:rPr lang="el-GR" b="1" i="1" dirty="0">
                <a:latin typeface="VERDANA" panose="020B0604030504040204" pitchFamily="34" charset="0"/>
              </a:rPr>
              <a:t>β </a:t>
            </a:r>
            <a:r>
              <a:rPr lang="en-US" b="1" i="1" dirty="0">
                <a:latin typeface="VERDANA" panose="020B0604030504040204" pitchFamily="34" charset="0"/>
              </a:rPr>
              <a:t>- </a:t>
            </a:r>
            <a:r>
              <a:rPr lang="ru-RU" b="1" i="1" dirty="0">
                <a:latin typeface="VERDANA" panose="020B0604030504040204" pitchFamily="34" charset="0"/>
              </a:rPr>
              <a:t>коэффициент усиления ОС  </a:t>
            </a:r>
            <a:endParaRPr lang="de-DE" b="1" i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DD66A8-FFF3-4868-AE59-71D63B271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22" y="833972"/>
            <a:ext cx="6312478" cy="402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Хорвиц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П., Хилл У. Искусство схемотехники. – М.: Мир, 1998.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Лачин В.И.,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Соловелов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И.С. Электроника.–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-на-Дону: Феникс, 2000.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Электронные приборы и усилители / Ф. И.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Вайсбурд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Г.А. Панаев, Б.Н. Савельев. – 4-е изд. – М.: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КомКнига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2007. – 480 с.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Применение прецизионных аналоговых микросхем / А. Г. Алексенко, Е.А.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Коломбет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Г.И. Стародуб. –2-е изд.,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М.: Радио и связь, 1985.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Бабич Н.П., Жуков И.А. Компьютерная схемотехника. Методы проектирования: учеб.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Пособе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Киев: МК-Пресс, 2004 – 506 с.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У., Шенк К. Полупроводниковая схемотехника: Справочное руководство. Пер. с нем. М.: Мир, 1982. - 512 с.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A693749-F429-422A-AE5A-079687541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156"/>
            <a:ext cx="6858000" cy="65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Рекомендуемая литература для изучения дисциплины и выполнения РГЗ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322443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Мультивибратор на ОУ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341280-D3E3-4333-BC82-C1A4E35991DE}"/>
              </a:ext>
            </a:extLst>
          </p:cNvPr>
          <p:cNvSpPr/>
          <p:nvPr/>
        </p:nvSpPr>
        <p:spPr>
          <a:xfrm>
            <a:off x="247979" y="589935"/>
            <a:ext cx="6399814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Рассмотрим работу мультивибратора, предположив, что в момент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= 0 напряжение на выходе схемы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ru-RU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7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вых</a:t>
            </a:r>
            <a:r>
              <a:rPr lang="ru-RU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нас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, а напряжение конденсатора 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US" sz="12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(0)&lt;</a:t>
            </a:r>
            <a:r>
              <a:rPr lang="el-G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β</a:t>
            </a:r>
            <a:r>
              <a:rPr lang="ru-RU" dirty="0"/>
              <a:t>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нас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 Напряжение  конденсатора изменяется по закону:</a:t>
            </a: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Постоянная времени τ =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 R</a:t>
            </a:r>
            <a:r>
              <a:rPr lang="ru-RU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:</a:t>
            </a:r>
          </a:p>
          <a:p>
            <a:pPr marL="228600" indent="-228600">
              <a:buAutoNum type="arabicParenR"/>
            </a:pPr>
            <a:r>
              <a:rPr lang="de-DE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de-DE" sz="12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de-DE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de-DE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достигает </a:t>
            </a:r>
            <a:r>
              <a:rPr lang="el-G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de-DE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нас -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&gt; U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вых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=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-U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нас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Напряжение на конденсаторе при этом изменяется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согласно выражению: </a:t>
            </a: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de-DE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de-DE" sz="12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de-DE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de-DE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достигает -</a:t>
            </a:r>
            <a:r>
              <a:rPr lang="el-G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β </a:t>
            </a:r>
            <a:r>
              <a:rPr lang="de-DE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нас -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&gt; U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вых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= +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U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нас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Далее процесс будет периодически повторяется.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Период повторения импульсов:</a:t>
            </a: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sz="12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=R</a:t>
            </a:r>
            <a:r>
              <a:rPr lang="en-US" sz="12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выражение принимает вид:</a:t>
            </a: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Если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sz="12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=R</a:t>
            </a:r>
            <a:r>
              <a:rPr lang="en-US" sz="12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=10 кОм,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ru-RU" sz="12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=4.54 кОм, С= 10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нФ</a:t>
            </a:r>
            <a:endParaRPr lang="en-US" sz="12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DFE189-A0D4-4C3A-9885-289CDE7D7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9" y="1187202"/>
            <a:ext cx="2828925" cy="504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54978B-BA0A-4284-88FE-A3E0C9305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098" y="1187202"/>
            <a:ext cx="2972127" cy="3688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77BD9E8-4B44-44DC-B196-93F861ADF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14" y="2507732"/>
            <a:ext cx="3086100" cy="5238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5C1389-8F83-4A1A-B8C7-BBCDC8720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69" y="3638399"/>
            <a:ext cx="2181225" cy="2857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78366A-BE00-4F12-B289-774263EEE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77" y="4174896"/>
            <a:ext cx="1057275" cy="304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4010C4-AFD8-4115-A8BB-09D79E5008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80" y="4676114"/>
            <a:ext cx="3269334" cy="4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17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Мультивибратор на ОУ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5C1389-8F83-4A1A-B8C7-BBCDC8720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39" y="498933"/>
            <a:ext cx="2181225" cy="2857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78366A-BE00-4F12-B289-774263EEE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76" y="791400"/>
            <a:ext cx="1057275" cy="304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74010C4-AFD8-4115-A8BB-09D79E500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39" y="1102917"/>
            <a:ext cx="3578960" cy="4838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D379D7-A1E9-4F76-8152-81F4274D5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580" y="3518467"/>
            <a:ext cx="2357402" cy="15473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4EE234-1AE8-4CDB-AC1E-7FBACE8E7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39429"/>
            <a:ext cx="4434653" cy="34264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826BA4-A021-4E7E-8A10-2CE88CF34A4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514417" y="498932"/>
            <a:ext cx="2225136" cy="24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68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Мультивибратор на ОУ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341280-D3E3-4333-BC82-C1A4E35991DE}"/>
              </a:ext>
            </a:extLst>
          </p:cNvPr>
          <p:cNvSpPr/>
          <p:nvPr/>
        </p:nvSpPr>
        <p:spPr>
          <a:xfrm>
            <a:off x="247979" y="589935"/>
            <a:ext cx="63998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Положительные и отрицательные импульсы различной длительности можно получить в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несимметричном мультивибраторе.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Постоянные времени τ</a:t>
            </a:r>
            <a:r>
              <a:rPr lang="ru-RU" sz="12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=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 R</a:t>
            </a:r>
            <a:r>
              <a:rPr lang="ru-RU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и τ</a:t>
            </a:r>
            <a:r>
              <a:rPr lang="ru-RU" sz="12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=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 R</a:t>
            </a:r>
            <a:r>
              <a:rPr lang="ru-RU" sz="7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, то есть Можно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менять длительность положительных и отрицательных импульсов, варьируя сопротивления резисторов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ru-RU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ru-RU" sz="7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407EB2-96CA-448C-AEC9-8D827BB92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47" y="1754261"/>
            <a:ext cx="2649008" cy="28811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49F521-D94B-417E-BD27-3A3921BF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55" y="1925686"/>
            <a:ext cx="3626166" cy="24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28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Мультивибратор на ОУ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40EEB5-9C05-4432-B264-D5EE92E7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39" y="589935"/>
            <a:ext cx="56197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78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341280-D3E3-4333-BC82-C1A4E35991DE}"/>
              </a:ext>
            </a:extLst>
          </p:cNvPr>
          <p:cNvSpPr/>
          <p:nvPr/>
        </p:nvSpPr>
        <p:spPr>
          <a:xfrm>
            <a:off x="247979" y="589935"/>
            <a:ext cx="639981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Ждущие мультивибраторы.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Назначение таких устройств – получение одиночных импульсов заданной длительности.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Импульс на выходе возникает при подаче на вход специального запускающего сигнала. Поскольку на входе включена дифференцирующая цепь, форма и длительность такого сигнала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могут быть произвольными. Устойчивое состояние ждущего мультивибратора достигается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включением диода VD параллельно конденсатору С1.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Длительность импульса, формирующегося на выходе ждущего мультивибратора, определяется выражением:</a:t>
            </a: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Время восстановления устойчивого состояния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схемы называется временем релаксации 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и определяется формулой:</a:t>
            </a: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4FBE03-4C48-4BE0-985E-64E6050D2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336" y="1984725"/>
            <a:ext cx="2066536" cy="2770738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Ждущий мультивибратор на ОУ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60CD3B-ED61-42B4-A692-5858DABA8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82" y="2093868"/>
            <a:ext cx="1904344" cy="5033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AB9C49-F963-4C2D-9201-C6C7168B7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07" y="3202021"/>
            <a:ext cx="1675743" cy="5405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94526-8C31-4000-97B0-3EAD06E32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588" y="3046728"/>
            <a:ext cx="2564110" cy="2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84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Ждущий мультивибратор на ОУ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60CD3B-ED61-42B4-A692-5858DABA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535" y="442005"/>
            <a:ext cx="2086689" cy="5515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AB9C49-F963-4C2D-9201-C6C7168B7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153" y="998495"/>
            <a:ext cx="1831059" cy="5906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5D92C1-FC18-404A-90C1-39DE3F9EA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439"/>
            <a:ext cx="4251960" cy="21074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40ABFF-A91F-4DED-BB0A-819393F01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754" y="2103120"/>
            <a:ext cx="4232426" cy="26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4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 err="1">
                <a:latin typeface="Arial" panose="020B0604020202020204" pitchFamily="34" charset="0"/>
              </a:rPr>
              <a:t>Одновибратор</a:t>
            </a:r>
            <a:r>
              <a:rPr lang="ru-RU" altLang="ru-RU" sz="2100" b="1" dirty="0">
                <a:latin typeface="Arial" panose="020B0604020202020204" pitchFamily="34" charset="0"/>
              </a:rPr>
              <a:t> на элементах «И-НЕ»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88BE83-60D7-4D87-B5E6-7C7DCDD9C8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32002" y="571845"/>
            <a:ext cx="3520593" cy="23095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3A8E0F-77A4-4A7E-87A0-87914F564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580" y="3754824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95357AA-09C5-4BE5-B8FA-DE5C6206D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359677"/>
              </p:ext>
            </p:extLst>
          </p:nvPr>
        </p:nvGraphicFramePr>
        <p:xfrm>
          <a:off x="1359110" y="3485207"/>
          <a:ext cx="46291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Equation" r:id="rId4" imgW="4648200" imgH="596900" progId="Equation.DSMT4">
                  <p:embed/>
                </p:oleObj>
              </mc:Choice>
              <mc:Fallback>
                <p:oleObj name="Equation" r:id="rId4" imgW="4648200" imgH="596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110" y="3485207"/>
                        <a:ext cx="46291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433A5A6D-5F26-47EA-B338-F2E177A0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45" y="351669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018089F3-E037-4D7D-B2A1-1572BAFA6B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043090"/>
              </p:ext>
            </p:extLst>
          </p:nvPr>
        </p:nvGraphicFramePr>
        <p:xfrm>
          <a:off x="2854730" y="4209625"/>
          <a:ext cx="10858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Equation" r:id="rId6" imgW="1091726" imgH="241195" progId="Equation.DSMT4">
                  <p:embed/>
                </p:oleObj>
              </mc:Choice>
              <mc:Fallback>
                <p:oleObj name="Equation" r:id="rId6" imgW="1091726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730" y="4209625"/>
                        <a:ext cx="108585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800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1"/>
            <a:ext cx="6965156" cy="32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Генератор специальных (треугольных) сигналов на ОУ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 descr="D:\Магистратура\Схемотехника исх2\РГЗ\александра\ГЕН.JPG">
            <a:extLst>
              <a:ext uri="{FF2B5EF4-FFF2-40B4-BE49-F238E27FC236}">
                <a16:creationId xmlns:a16="http://schemas.microsoft.com/office/drawing/2014/main" id="{7966BE9D-9690-42A3-A83B-FE62951D56B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5802"/>
            <a:ext cx="3492347" cy="150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8554A2-610C-4A18-9D06-E06574BC054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58842"/>
            <a:ext cx="3391228" cy="120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F5341EDA-0CBA-4C58-AEB9-A9D2AE3F8B9D}"/>
                  </a:ext>
                </a:extLst>
              </p:cNvPr>
              <p:cNvSpPr/>
              <p:nvPr/>
            </p:nvSpPr>
            <p:spPr>
              <a:xfrm>
                <a:off x="15000" y="1754750"/>
                <a:ext cx="6595021" cy="3444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Рассчитаем сопротивления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и 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при напряжении питания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пит</m:t>
                        </m:r>
                      </m:sub>
                    </m:sSub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=10 В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b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амплитуде треугольного сигнала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=0.5 В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𝐾</m:t>
                      </m:r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пит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max</m:t>
                              </m:r>
                            </m:sub>
                          </m:sSub>
                        </m:den>
                      </m:f>
                      <m:r>
                        <a:rPr lang="ru-RU" sz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0.5</m:t>
                          </m:r>
                        </m:den>
                      </m:f>
                      <m:r>
                        <a:rPr lang="ru-RU" sz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=20.</m:t>
                      </m:r>
                    </m:oMath>
                  </m:oMathPara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 принять величину сопротивления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r>
                  <a:rPr lang="ru-RU" sz="1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5 кОм, то сопротивление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r>
                  <a:rPr lang="ru-RU" sz="1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можно рассчитать по формуле: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</m:t>
                    </m:r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·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=20·10·</m:t>
                    </m:r>
                    <m:sSup>
                      <m:sSup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=100 кОм. </m:t>
                    </m:r>
                  </m:oMath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Выбираем сопротивления из стандартного ряда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48 типа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CF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-25: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 кОм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=100 кО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м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Выбираем конденсатор из стандартного ряда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24: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=220 нФ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Рассчитаем сопротивление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колебаний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=0,22 мкФ и 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=300Гц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ru-RU" sz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𝑓</m:t>
                          </m:r>
                        </m:den>
                      </m:f>
                      <m:r>
                        <a:rPr lang="ru-RU" sz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=4·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·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·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ru-RU" sz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ru-RU" sz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300</m:t>
                          </m:r>
                        </m:den>
                      </m:f>
                      <m:r>
                        <a:rPr lang="ru-RU" sz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=0,00333 </m:t>
                      </m:r>
                      <m:r>
                        <m:rPr>
                          <m:sty m:val="p"/>
                        </m:rPr>
                        <a:rPr lang="ru-RU" sz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a:rPr lang="ru-RU" sz="1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=3,333 мс.</m:t>
                      </m:r>
                    </m:oMath>
                  </m:oMathPara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Выразим значение сопротивления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r>
                  <a:rPr lang="en-US" sz="1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0,00333</m:t>
                          </m:r>
                          <m: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·100·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·0,22·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·5·</m:t>
                          </m:r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≈75,75 </m:t>
                      </m:r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кОм.</m:t>
                      </m:r>
                    </m:oMath>
                  </m:oMathPara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Принимаем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R</m:t>
                        </m:r>
                      </m:e>
                      <m:sub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sz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=75 кОм.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F5341EDA-0CBA-4C58-AEB9-A9D2AE3F8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0" y="1754750"/>
                <a:ext cx="6595021" cy="3444020"/>
              </a:xfrm>
              <a:prstGeom prst="rect">
                <a:avLst/>
              </a:prstGeom>
              <a:blipFill>
                <a:blip r:embed="rId4"/>
                <a:stretch>
                  <a:fillRect t="-177" r="-92" b="-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697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102954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Генератор специальных сигналов на ОУ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Мост Вина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0F89599-5F2C-4A8D-B256-F3A404803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6289" y="3420948"/>
            <a:ext cx="2382523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+mn-lt"/>
              </a:rPr>
              <a:t>Осциллограмма сигнала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+mn-lt"/>
              </a:rPr>
              <a:t>с выхода генератора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FBA422-A8E9-42E8-A26F-13069D05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88" y="1036325"/>
            <a:ext cx="3657600" cy="25850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E49698-4B47-495F-ACFF-850394D02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836" y="1060498"/>
            <a:ext cx="2963260" cy="22371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CD8BE9-4463-465C-B9BD-CFCCF3E28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476" y="3744625"/>
            <a:ext cx="1864023" cy="12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11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41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Расчет блока возведения в степень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B0B968-B20F-41BB-B3DC-EEC1934C46C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94" y="355339"/>
            <a:ext cx="6477000" cy="169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EA2FC2-CC18-4038-B96E-6AEFF751DD6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34" y="1950700"/>
            <a:ext cx="663956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A57C49-3E54-4F14-B952-BC850377D0A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0493" y="3257009"/>
            <a:ext cx="2557173" cy="188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165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8472ED-D190-401D-941D-76A75BB3C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04" y="0"/>
            <a:ext cx="37313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72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Расчет блока возведения в степень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20F0730-303B-4834-B0F8-CCAA3E09FBA3}"/>
                  </a:ext>
                </a:extLst>
              </p:cNvPr>
              <p:cNvSpPr/>
              <p:nvPr/>
            </p:nvSpPr>
            <p:spPr>
              <a:xfrm>
                <a:off x="0" y="471716"/>
                <a:ext cx="6674488" cy="4645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0385" algn="just">
                  <a:spcAft>
                    <a:spcPts val="0"/>
                  </a:spcAft>
                </a:pPr>
                <a:r>
                  <a: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Данный блок должен генерировать сигнал: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вх</m:t>
                          </m:r>
                        </m:sub>
                        <m:sup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just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где: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изменяется в пределах (0.76 – 1).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just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Процесс возведения в степень описывается следующими уравнениями:</a:t>
                </a:r>
                <a:endParaRPr lang="ru-RU" sz="11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вх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r>
                        <a:rPr lang="ru-RU" sz="1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вх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01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02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вх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01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6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||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</m:func>
                        </m:sup>
                      </m:sSup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r>
                        <a:rPr lang="ru-RU" sz="1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02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вх</m:t>
                                  </m:r>
                                </m:sub>
                              </m:sSub>
                            </m:e>
                            <m:sup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||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</m:e>
                            <m:sup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||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just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Если сопротивления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r>
                  <a:rPr lang="ru-RU" sz="1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r>
                  <a:rPr lang="ru-RU" sz="1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7 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равны, а так же диоды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VD</a:t>
                </a:r>
                <a:r>
                  <a:rPr lang="ru-RU" sz="1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VD</a:t>
                </a:r>
                <a:r>
                  <a:rPr lang="ru-RU" sz="1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одинаковы, то получим: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вых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вх</m:t>
                          </m:r>
                        </m:sub>
                        <m:sup>
                          <m:f>
                            <m:f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den>
                          </m:f>
                        </m:sup>
                      </m:sSubSup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just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den>
                    </m:f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1−2</m:t>
                        </m:r>
                      </m:e>
                    </m:d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just"/>
                <a:r>
                  <a:rPr lang="ru-RU" sz="1200" dirty="0">
                    <a:effectLst/>
                  </a:rPr>
                  <a:t>Регулировка степени выполняется с помощью резисторного оптрона типа 3ОР124А.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</a:rPr>
                          <m:t>с</m:t>
                        </m:r>
                      </m:sub>
                    </m:sSub>
                    <m:r>
                      <a:rPr lang="ru-RU" sz="1200">
                        <a:effectLst/>
                        <a:latin typeface="Cambria Math" panose="02040503050406030204" pitchFamily="18" charset="0"/>
                      </a:rPr>
                      <m:t>=1200 Ом </m:t>
                    </m:r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200">
                            <a:effectLst/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ru-RU" sz="1200">
                            <a:effectLst/>
                            <a:latin typeface="Cambria Math" panose="02040503050406030204" pitchFamily="18" charset="0"/>
                          </a:rPr>
                          <m:t>т</m:t>
                        </m:r>
                      </m:sub>
                    </m:sSub>
                    <m:r>
                      <a:rPr lang="ru-RU" sz="1200">
                        <a:effectLst/>
                        <a:latin typeface="Cambria Math" panose="02040503050406030204" pitchFamily="18" charset="0"/>
                      </a:rPr>
                      <m:t>=300 МОм</m:t>
                    </m:r>
                  </m:oMath>
                </a14:m>
                <a:r>
                  <a:rPr lang="ru-RU" sz="1200" dirty="0">
                    <a:effectLst/>
                  </a:rPr>
                  <a:t>.</a:t>
                </a:r>
                <a:endParaRPr lang="ru-RU" dirty="0">
                  <a:effectLst/>
                </a:endParaRPr>
              </a:p>
              <a:p>
                <a:pPr indent="540385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||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r>
                        <a:rPr lang="ru-RU" sz="1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||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т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𝑎𝑥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=2;</m:t>
                      </m:r>
                      <m:r>
                        <a:rPr lang="ru-RU" sz="1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𝑚𝑎𝑥</m:t>
                              </m:r>
                            </m:sub>
                          </m:sSub>
                        </m:den>
                      </m:f>
                      <m:r>
                        <a:rPr lang="en-US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=1;</m:t>
                      </m:r>
                    </m:oMath>
                  </m:oMathPara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ru-RU" sz="1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</m:t>
                    </m:r>
                    <m:f>
                      <m:f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т</m:t>
                            </m:r>
                          </m:sub>
                        </m:sSub>
                      </m:den>
                    </m:f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с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ru-RU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sz="1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с</m:t>
                            </m:r>
                          </m:sub>
                        </m:sSub>
                      </m:den>
                    </m:f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=2;</m:t>
                    </m:r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</a:t>
                </a:r>
              </a:p>
              <a:p>
                <a:pPr indent="540385" algn="ctr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Решив последнее уравнение относительно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получим значение сопротивления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ru-RU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=421 Ом.</m:t>
                    </m:r>
                  </m:oMath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just"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Соответственно: 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sz="1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∗0.76=312Ом.</m:t>
                      </m:r>
                    </m:oMath>
                  </m:oMathPara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F20F0730-303B-4834-B0F8-CCAA3E09F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1716"/>
                <a:ext cx="6674488" cy="46459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352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4AE89A-BD9D-44A9-A656-6784D41DC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90" y="589935"/>
            <a:ext cx="2803651" cy="21633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D05A2E0E-F5F9-44AB-9BC1-2D79555C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Расчет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экспоненциатора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(спад характеристики) 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AB8F86F2-634B-4093-A3DD-B8252AF26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5" y="516493"/>
            <a:ext cx="4528071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0215" algn="just"/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Экспоненциальный сигнал формируется в следствии разрядки конденсатора в обратной связи интегратора на резисторе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4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замыкании ключа 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Зададимся временем экспоненцирования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100 мкс. Поскольку время переходного процесса равняется пяти постоянным времени, рассчитаем постоянную времени:</a:t>
            </a:r>
          </a:p>
          <a:p>
            <a:pPr indent="450215" algn="just"/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20B842-5AFB-48A3-921D-20B7481B5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53" y="2960309"/>
            <a:ext cx="3033323" cy="19704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4C52739-82D2-4568-A25F-B4B4EFEDFC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111" y="2005220"/>
          <a:ext cx="2578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Equation" r:id="rId5" imgW="2577960" imgH="533160" progId="Equation.DSMT4">
                  <p:embed/>
                </p:oleObj>
              </mc:Choice>
              <mc:Fallback>
                <p:oleObj name="Equation" r:id="rId5" imgW="2577960" imgH="53316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C4C52739-82D2-4568-A25F-B4B4EFEDF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111" y="2005220"/>
                        <a:ext cx="2578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0A5F64D-6FD6-489F-8610-A630C0D9FF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148" y="2582504"/>
          <a:ext cx="24860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7" imgW="2485945" imgH="533400" progId="Equation.DSMT4">
                  <p:embed/>
                </p:oleObj>
              </mc:Choice>
              <mc:Fallback>
                <p:oleObj name="Equation" r:id="rId7" imgW="2485945" imgH="53340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00A5F64D-6FD6-489F-8610-A630C0D9FF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8148" y="2582504"/>
                        <a:ext cx="24860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131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-7332"/>
            <a:ext cx="6965156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>
                <a:latin typeface="Arial" panose="020B0604020202020204" pitchFamily="34" charset="0"/>
              </a:rPr>
              <a:t>Расчет </a:t>
            </a:r>
            <a:r>
              <a:rPr lang="ru-RU" altLang="ru-RU" sz="2100" b="1" dirty="0" err="1">
                <a:latin typeface="Arial" panose="020B0604020202020204" pitchFamily="34" charset="0"/>
              </a:rPr>
              <a:t>экспоненциатора</a:t>
            </a:r>
            <a:endParaRPr lang="ru-RU" altLang="ru-RU" sz="2100" b="1" dirty="0"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 descr="D:\Магистратура\Схемотехника исх2\РГЗ\Евгений\ЭКСП.JPG">
            <a:extLst>
              <a:ext uri="{FF2B5EF4-FFF2-40B4-BE49-F238E27FC236}">
                <a16:creationId xmlns:a16="http://schemas.microsoft.com/office/drawing/2014/main" id="{B04529FF-6BC9-4FB6-A0AC-6F21DDCC84C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00" y="693681"/>
            <a:ext cx="2395479" cy="226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23D88A-0CA7-44B8-8225-13244C96AD52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4872" y="748835"/>
            <a:ext cx="280924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11D3994-EEE9-475E-8D98-232304DAEC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142538"/>
              </p:ext>
            </p:extLst>
          </p:nvPr>
        </p:nvGraphicFramePr>
        <p:xfrm>
          <a:off x="786809" y="3157869"/>
          <a:ext cx="1123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" name="Equation" r:id="rId5" imgW="1104900" imgH="342900" progId="Equation.DSMT4">
                  <p:embed/>
                </p:oleObj>
              </mc:Choice>
              <mc:Fallback>
                <p:oleObj name="Equation" r:id="rId5" imgW="1104900" imgH="342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809" y="3157869"/>
                        <a:ext cx="11239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D9D692CD-4794-4AC2-AF04-23934AC34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E7C2A29-D20F-4433-81D9-D29DABFA8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533610"/>
              </p:ext>
            </p:extLst>
          </p:nvPr>
        </p:nvGraphicFramePr>
        <p:xfrm>
          <a:off x="786809" y="3633778"/>
          <a:ext cx="11430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9" name="Equation" r:id="rId7" imgW="1129810" imgH="241195" progId="Equation.DSMT4">
                  <p:embed/>
                </p:oleObj>
              </mc:Choice>
              <mc:Fallback>
                <p:oleObj name="Equation" r:id="rId7" imgW="1129810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809" y="3633778"/>
                        <a:ext cx="1143000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E110BC9D-37C1-429B-8517-63D5D570E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651057"/>
              </p:ext>
            </p:extLst>
          </p:nvPr>
        </p:nvGraphicFramePr>
        <p:xfrm>
          <a:off x="210207" y="4004912"/>
          <a:ext cx="2924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0" name="Equation" r:id="rId9" imgW="2882900" imgH="457200" progId="Equation.DSMT4">
                  <p:embed/>
                </p:oleObj>
              </mc:Choice>
              <mc:Fallback>
                <p:oleObj name="Equation" r:id="rId9" imgW="28829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207" y="4004912"/>
                        <a:ext cx="29241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241D65-E918-419B-A878-96B982935A8C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71397" y="2656920"/>
            <a:ext cx="3176396" cy="226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850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115099"/>
            <a:ext cx="6965156" cy="23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Расчет источника тока для регулировки оптронами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9D692CD-4794-4AC2-AF04-23934AC34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C75675-8909-4C10-BF02-A80CA1D017B0}"/>
              </a:ext>
            </a:extLst>
          </p:cNvPr>
          <p:cNvSpPr/>
          <p:nvPr/>
        </p:nvSpPr>
        <p:spPr>
          <a:xfrm>
            <a:off x="112146" y="370053"/>
            <a:ext cx="632775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тока может быть реализован с помощью транзисторов: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 на биполярном транзисторе;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 в виде токового зеркала: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же источник тока может быть реализован на ОУ: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тока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Хауленда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Модифицированные схемы на ОУ</a:t>
            </a:r>
          </a:p>
          <a:p>
            <a:pPr algn="just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E01289-6256-4D45-ABCE-815F220E1F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0207" y="1657904"/>
            <a:ext cx="2774854" cy="282386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0D5A5A-59FD-4CE2-B2DA-07FF6CF9E6FD}"/>
              </a:ext>
            </a:extLst>
          </p:cNvPr>
          <p:cNvSpPr/>
          <p:nvPr/>
        </p:nvSpPr>
        <p:spPr>
          <a:xfrm>
            <a:off x="2820286" y="1675705"/>
            <a:ext cx="3925568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В отсутствие тока через излучатель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темновое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сопротивление  фоторезистора </a:t>
            </a:r>
            <a:r>
              <a:rPr lang="ru-RU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Постоянный ток"/>
              </a:rPr>
              <a:t>постоянному току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составляет 300 </a:t>
            </a:r>
            <a:r>
              <a:rPr lang="ru-RU" sz="12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Ом"/>
              </a:rPr>
              <a:t>МОм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при токе 15 мА - 1200 Ом. При правильном подборе параметров схемы, представленном в формуле: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dirty="0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8ACE91A5-D4C6-4FE1-AC9D-25D8C52194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24887"/>
              </p:ext>
            </p:extLst>
          </p:nvPr>
        </p:nvGraphicFramePr>
        <p:xfrm>
          <a:off x="3272866" y="2698861"/>
          <a:ext cx="6000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Equation" r:id="rId6" imgW="596641" imgH="444307" progId="Equation.DSMT4">
                  <p:embed/>
                </p:oleObj>
              </mc:Choice>
              <mc:Fallback>
                <p:oleObj name="Equation" r:id="rId6" imgW="596641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866" y="2698861"/>
                        <a:ext cx="6000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C1C587E2-EDA5-4811-96EF-CC6A5A078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72685"/>
              </p:ext>
            </p:extLst>
          </p:nvPr>
        </p:nvGraphicFramePr>
        <p:xfrm>
          <a:off x="3268054" y="3224784"/>
          <a:ext cx="752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Equation" r:id="rId8" imgW="748975" imgH="431613" progId="Equation.DSMT4">
                  <p:embed/>
                </p:oleObj>
              </mc:Choice>
              <mc:Fallback>
                <p:oleObj name="Equation" r:id="rId8" imgW="748975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054" y="3224784"/>
                        <a:ext cx="7524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4147CCF-7909-4F69-BDF5-DFA1F37BE504}"/>
              </a:ext>
            </a:extLst>
          </p:cNvPr>
          <p:cNvSpPr/>
          <p:nvPr/>
        </p:nvSpPr>
        <p:spPr>
          <a:xfrm>
            <a:off x="2985061" y="3605601"/>
            <a:ext cx="3662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</a:rPr>
              <a:t>Рассчитаем остальные параметры схемы. Примем </a:t>
            </a:r>
            <a:r>
              <a:rPr lang="en-US" sz="1200" dirty="0">
                <a:latin typeface="Times New Roman" panose="02020603050405020304" pitchFamily="18" charset="0"/>
              </a:rPr>
              <a:t>R</a:t>
            </a:r>
            <a:r>
              <a:rPr lang="ru-RU" sz="1200" baseline="-25000" dirty="0">
                <a:latin typeface="Times New Roman" panose="02020603050405020304" pitchFamily="18" charset="0"/>
              </a:rPr>
              <a:t>3</a:t>
            </a:r>
            <a:r>
              <a:rPr lang="ru-RU" sz="1200" dirty="0">
                <a:latin typeface="Times New Roman" panose="02020603050405020304" pitchFamily="18" charset="0"/>
              </a:rPr>
              <a:t> = </a:t>
            </a:r>
            <a:r>
              <a:rPr lang="en-US" sz="1200" dirty="0">
                <a:latin typeface="Times New Roman" panose="02020603050405020304" pitchFamily="18" charset="0"/>
              </a:rPr>
              <a:t>R</a:t>
            </a:r>
            <a:r>
              <a:rPr lang="ru-RU" sz="1200" baseline="-25000" dirty="0">
                <a:latin typeface="Times New Roman" panose="02020603050405020304" pitchFamily="18" charset="0"/>
              </a:rPr>
              <a:t>4</a:t>
            </a:r>
            <a:r>
              <a:rPr lang="ru-RU" sz="1200" dirty="0">
                <a:latin typeface="Times New Roman" panose="02020603050405020304" pitchFamily="18" charset="0"/>
              </a:rPr>
              <a:t> = 1 кОм, тогда из выражения следует, что </a:t>
            </a:r>
            <a:r>
              <a:rPr lang="en-US" sz="1200" dirty="0">
                <a:latin typeface="Times New Roman" panose="02020603050405020304" pitchFamily="18" charset="0"/>
              </a:rPr>
              <a:t>R</a:t>
            </a:r>
            <a:r>
              <a:rPr lang="ru-RU" sz="1200" baseline="-25000" dirty="0">
                <a:latin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</a:rPr>
              <a:t> = </a:t>
            </a:r>
            <a:r>
              <a:rPr lang="en-US" sz="1200" dirty="0">
                <a:latin typeface="Times New Roman" panose="02020603050405020304" pitchFamily="18" charset="0"/>
              </a:rPr>
              <a:t>R</a:t>
            </a:r>
            <a:r>
              <a:rPr lang="ru-RU" sz="1200" baseline="-25000" dirty="0">
                <a:latin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</a:rPr>
              <a:t> = 333 Ом.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14420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115099"/>
            <a:ext cx="6965156" cy="23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Расчет источника тока для регулировки оптронами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 descr="D:\Магистратура\Схемотехника исх2\РГЗ\БР12.JPG">
            <a:extLst>
              <a:ext uri="{FF2B5EF4-FFF2-40B4-BE49-F238E27FC236}">
                <a16:creationId xmlns:a16="http://schemas.microsoft.com/office/drawing/2014/main" id="{590B6676-FAD2-4AB5-9C35-19DDB3A33A9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143" y="461938"/>
            <a:ext cx="4419714" cy="168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98F4774-FE56-4C84-9256-DD08673C0A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450152"/>
              </p:ext>
            </p:extLst>
          </p:nvPr>
        </p:nvGraphicFramePr>
        <p:xfrm>
          <a:off x="1081087" y="2719998"/>
          <a:ext cx="33337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9" name="Equation" r:id="rId4" imgW="3314700" imgH="431800" progId="Equation.DSMT4">
                  <p:embed/>
                </p:oleObj>
              </mc:Choice>
              <mc:Fallback>
                <p:oleObj name="Equation" r:id="rId4" imgW="33147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7" y="2719998"/>
                        <a:ext cx="33337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4EC3D18-EDB8-4EE0-8351-2145D9DA0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18040"/>
              </p:ext>
            </p:extLst>
          </p:nvPr>
        </p:nvGraphicFramePr>
        <p:xfrm>
          <a:off x="2300841" y="3658290"/>
          <a:ext cx="13620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0" name="Equation" r:id="rId6" imgW="1358310" imgH="241195" progId="Equation.DSMT4">
                  <p:embed/>
                </p:oleObj>
              </mc:Choice>
              <mc:Fallback>
                <p:oleObj name="Equation" r:id="rId6" imgW="1358310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841" y="3658290"/>
                        <a:ext cx="136207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85607F-21AD-4CBD-8B49-06891AC7AE04}"/>
              </a:ext>
            </a:extLst>
          </p:cNvPr>
          <p:cNvSpPr/>
          <p:nvPr/>
        </p:nvSpPr>
        <p:spPr>
          <a:xfrm>
            <a:off x="210207" y="2248585"/>
            <a:ext cx="6399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данной схеме сопротивления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39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41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42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 Из уравнения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и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-входов и выхода ОУ можно выразить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значеие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выходного тока: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F1BCDB-27D8-44DF-9E18-B46B2E8BC393}"/>
              </a:ext>
            </a:extLst>
          </p:cNvPr>
          <p:cNvSpPr/>
          <p:nvPr/>
        </p:nvSpPr>
        <p:spPr>
          <a:xfrm>
            <a:off x="276328" y="3180043"/>
            <a:ext cx="6333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Путём выбора номинала транзистора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можно обеспечить независимость  выходного тока от выходного напряжения:</a:t>
            </a:r>
            <a:endParaRPr lang="ru-RU" dirty="0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FD396020-0DE0-40BE-9A9C-AA4C26556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63952"/>
              </p:ext>
            </p:extLst>
          </p:nvPr>
        </p:nvGraphicFramePr>
        <p:xfrm>
          <a:off x="2300841" y="3990835"/>
          <a:ext cx="12287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" name="Equation" r:id="rId8" imgW="1219200" imgH="228600" progId="Equation.DSMT4">
                  <p:embed/>
                </p:oleObj>
              </mc:Choice>
              <mc:Fallback>
                <p:oleObj name="Equation" r:id="rId8" imgW="12192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841" y="3990835"/>
                        <a:ext cx="12287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8CDF7534-AA91-4E6F-BCDC-ED2872D080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212023"/>
              </p:ext>
            </p:extLst>
          </p:nvPr>
        </p:nvGraphicFramePr>
        <p:xfrm>
          <a:off x="2515153" y="4304330"/>
          <a:ext cx="800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2" name="Equation" r:id="rId10" imgW="800100" imgH="228600" progId="Equation.DSMT4">
                  <p:embed/>
                </p:oleObj>
              </mc:Choice>
              <mc:Fallback>
                <p:oleObj name="Equation" r:id="rId10" imgW="8001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153" y="4304330"/>
                        <a:ext cx="800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2475857-A792-4557-8DF6-535E7461A75A}"/>
              </a:ext>
            </a:extLst>
          </p:cNvPr>
          <p:cNvSpPr/>
          <p:nvPr/>
        </p:nvSpPr>
        <p:spPr>
          <a:xfrm>
            <a:off x="210207" y="4532930"/>
            <a:ext cx="655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практике, сопротивление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43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выбирают достаточно малым, чтобы падение напряжения на нём не превышало нескольких вольт.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124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C5CA5E70-0199-46BB-B789-BB90F4CE6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578" y="115099"/>
            <a:ext cx="6965156" cy="23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Расчет источника тока для регулировки оптронами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C8D398C-F6F6-4851-B1B7-F3796E3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07" y="693681"/>
            <a:ext cx="63998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0188FB-9230-4041-A7EE-1750B2321BB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614" y="693681"/>
            <a:ext cx="4953000" cy="179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FF92E7-3914-4D12-815C-5FC062605B9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483" y="2571750"/>
            <a:ext cx="1971675" cy="171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5CCE864-1CD6-4AA5-BB61-A8B06E7EFEA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4736" y="2572385"/>
            <a:ext cx="197421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8EFE76-E246-4BFE-BB7F-C163BD0573D3}"/>
              </a:ext>
            </a:extLst>
          </p:cNvPr>
          <p:cNvSpPr/>
          <p:nvPr/>
        </p:nvSpPr>
        <p:spPr>
          <a:xfrm>
            <a:off x="653042" y="4286885"/>
            <a:ext cx="4485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Показание выходного тока, снятые с мультиметра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XMM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 при различных значениях сопротивления переменного резистора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43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000" dirty="0"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а)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43</a:t>
            </a:r>
            <a:r>
              <a:rPr lang="ru-RU" sz="1000" dirty="0"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≈ 0; 		 б) </a:t>
            </a:r>
            <a:r>
              <a:rPr lang="en-US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12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43</a:t>
            </a:r>
            <a:r>
              <a:rPr lang="ru-RU" sz="1000" dirty="0"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5 кОм;</a:t>
            </a:r>
            <a:endParaRPr lang="ru-RU" sz="1000" dirty="0"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300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shab#3">
            <a:extLst>
              <a:ext uri="{FF2B5EF4-FFF2-40B4-BE49-F238E27FC236}">
                <a16:creationId xmlns:a16="http://schemas.microsoft.com/office/drawing/2014/main" id="{48578C22-7B54-43BB-B5FE-BAFE55F9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177" y="-160735"/>
            <a:ext cx="7315200" cy="54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10">
            <a:extLst>
              <a:ext uri="{FF2B5EF4-FFF2-40B4-BE49-F238E27FC236}">
                <a16:creationId xmlns:a16="http://schemas.microsoft.com/office/drawing/2014/main" id="{B30B913A-5806-4AAB-B7B1-EB26177E7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156" y="1773419"/>
            <a:ext cx="6965156" cy="124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100" dirty="0">
                <a:solidFill>
                  <a:prstClr val="black"/>
                </a:solidFill>
                <a:latin typeface="Arial" panose="020B0604020202020204" pitchFamily="34" charset="0"/>
              </a:rPr>
              <a:t> Практическое занятие №3,4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100" b="1" dirty="0">
                <a:solidFill>
                  <a:prstClr val="black"/>
                </a:solidFill>
                <a:latin typeface="Arial" panose="020B0604020202020204" pitchFamily="34" charset="0"/>
              </a:rPr>
              <a:t>Основы алгебры логики и основные функциональные цифровые узлы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100" b="1" dirty="0">
                <a:solidFill>
                  <a:prstClr val="black"/>
                </a:solidFill>
                <a:latin typeface="Arial" panose="020B0604020202020204" pitchFamily="34" charset="0"/>
              </a:rPr>
              <a:t>Расчет блока управления ключами (БУК)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100" b="1" dirty="0">
                <a:solidFill>
                  <a:prstClr val="black"/>
                </a:solidFill>
                <a:latin typeface="Arial" panose="020B0604020202020204" pitchFamily="34" charset="0"/>
              </a:rPr>
              <a:t>Расчет усилителя мощности (УМ)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100" b="1" dirty="0">
                <a:solidFill>
                  <a:prstClr val="black"/>
                </a:solidFill>
                <a:latin typeface="Arial" panose="020B0604020202020204" pitchFamily="34" charset="0"/>
              </a:rPr>
              <a:t>Расчет блока питания (БП)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1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46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07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658" y="141480"/>
            <a:ext cx="6172200" cy="40716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Цифровые функциональные узлы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F4F5050-B92E-4C5F-BB34-B514B6CAEA24}"/>
              </a:ext>
            </a:extLst>
          </p:cNvPr>
          <p:cNvSpPr/>
          <p:nvPr/>
        </p:nvSpPr>
        <p:spPr>
          <a:xfrm>
            <a:off x="157758" y="537210"/>
            <a:ext cx="65424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узлы цифровых схем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схемы, выполняющие типовые операции в составе более крупных цифровых схем.</a:t>
            </a: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 (цифровой) элемент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функциональный узел, являющийся функционально и конструктивно неделимым и имеющим свое обозначение в языке некоторого уровня описания схемы.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описания схемы: вентильный (логические элементы), регистровых пересылок (регистры, мультиплексоры, АЛУ), модульный (процессоры, микросхемы памяти), блочный (блоки (платы) памяти, процессорные и другие электронные блоки).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Два класса функциональных узлов: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комбинационный тип;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последовательностный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тип.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Комбинационными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называются функциональные узлы, выходной сигнал которых определяется комбинацией логических сигналов на входах, действующих в данный момент времени.</a:t>
            </a:r>
          </a:p>
          <a:p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Последовательностными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называются функциональные узлы, выходной сигнал которых зависит не только от значений входных сигналов, действующих в данный момент времени, но и от предыдущих значений.</a:t>
            </a:r>
          </a:p>
        </p:txBody>
      </p:sp>
    </p:spTree>
    <p:extLst>
      <p:ext uri="{BB962C8B-B14F-4D97-AF65-F5344CB8AC3E}">
        <p14:creationId xmlns:p14="http://schemas.microsoft.com/office/powerpoint/2010/main" val="3400054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 smtClean="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48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2919321" y="19233"/>
            <a:ext cx="10193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Триггеры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D5FCEF-9EAD-4878-89E7-43025430D361}"/>
              </a:ext>
            </a:extLst>
          </p:cNvPr>
          <p:cNvSpPr/>
          <p:nvPr/>
        </p:nvSpPr>
        <p:spPr>
          <a:xfrm>
            <a:off x="129886" y="331166"/>
            <a:ext cx="659822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Триггер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устройство (схема), которое может находиться в одном из нескольких устойчивых состояний и переключающееся между ними только под воздействием специальных управляющих сигналов.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цифровой схемотехнике используются бистабильные триггеры - с двумя устойчивыми состояниями, которые кодируют «0» и «1».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Триггеры используют как: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элементы памяти(регистры, счетчики, статическое ОЗУ, память конечных автоматов);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как формирователи сигналов по времени (схемы синхронизации цифровых сигналов);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уровню(входы с триггерами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Шмитта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357188" algn="just" defTabSz="715963">
              <a:tabLst>
                <a:tab pos="357188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Триггеры и регистры сохраняют свою память только до тех пор, пока на них подается напряжение питания. Иначе говоря, их память относится к типу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отличие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памяти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перепрограммируемой постоянной памяти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отключение питания не мешает сохранять информацию). После выключения питания и его последующего включения триггеры и регистры переходят в случайное состояние, то есть их выходные сигналы могут устанавливаться как в уровень логической единицы, так и в уровень логического нуля. Это необходимо учитывать при проектировании схем.</a:t>
            </a:r>
          </a:p>
          <a:p>
            <a:pPr indent="357188" algn="just" defTabSz="715963">
              <a:tabLst>
                <a:tab pos="357188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Триггер можно рассматривать как одноразрядную, а регистр — как многоразрядную ячейку памяти, которая состоит из нескольких триггеров, соединенных параллельно (обычный, параллельный регистр) или последовательно (сдвиговый регистр или, что то же самое, регистр сдвига).</a:t>
            </a:r>
          </a:p>
        </p:txBody>
      </p:sp>
    </p:spTree>
    <p:extLst>
      <p:ext uri="{BB962C8B-B14F-4D97-AF65-F5344CB8AC3E}">
        <p14:creationId xmlns:p14="http://schemas.microsoft.com/office/powerpoint/2010/main" val="4100419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49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1656719" y="19233"/>
            <a:ext cx="35445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Классификация цифровых триггеров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EF4814-2D94-41CF-A8D6-2DCF8C5AB3A1}"/>
              </a:ext>
            </a:extLst>
          </p:cNvPr>
          <p:cNvSpPr/>
          <p:nvPr/>
        </p:nvSpPr>
        <p:spPr>
          <a:xfrm>
            <a:off x="49694" y="327010"/>
            <a:ext cx="675860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Классификация триггеров по логике работы 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 логикой работы устройства понимается набор правил переключения триггера под воздействием входных управляющих сигналов).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RS-триггер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 раздельными входами «установки» (записи«1», вход S(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 и «сброса» (записи «0», сигнал R(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eset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  <a:p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D-триггер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)–задержки информационного сигнала.</a:t>
            </a:r>
          </a:p>
          <a:p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T-триггер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)-тактируемый или счетный триггер.</a:t>
            </a:r>
          </a:p>
          <a:p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JK-триггер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Jump-Kill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)-универсальный триггер, который может быть сконфигурирован как RS-или T-триггер.</a:t>
            </a:r>
          </a:p>
          <a:p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Комбинированный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например,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RST-триггер:тактируемый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входами «установки» и «сброса».</a:t>
            </a:r>
          </a:p>
          <a:p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сложной логикой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 группами входов, связанных логическими зависимостями. Например, JK-триггер с тремя входами J и тремя K, связанными конъюнкцией: (J1ΛJ2Λ J3) и (K1Λ K2Λ K3). </a:t>
            </a:r>
          </a:p>
          <a:p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Классификация по способу синхронизации</a:t>
            </a:r>
          </a:p>
          <a:p>
            <a:pPr marL="171450" indent="-171450" algn="just">
              <a:buFontTx/>
              <a:buChar char="-"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Асинхронные (</a:t>
            </a:r>
            <a:r>
              <a:rPr lang="ru-RU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нетактируемые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-переключение одновременно с появлением соответствующей комбинации на управляющих (информационных) входах.</a:t>
            </a:r>
          </a:p>
          <a:p>
            <a:pPr marL="171450" indent="-171450" algn="just">
              <a:buFontTx/>
              <a:buChar char="-"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Синхронные (тактируемые)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-переключение при наличии соответствующей управляющей комбинации, но только по сигналу (фронту или уровню) на специальном тактовом (синхронизации) входе (С / CLK / CLOCK). </a:t>
            </a:r>
          </a:p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Синхронные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управляемые уровнем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одном уровне тактового сигнала триггер воспринимает состояние управляющих входов, а при другом –не воспринимает. Например, -«триггер-защелка» (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latch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Синхронные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управляемые фронтом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переходы из состояния в состояние происходят по фронту тактового сигнала. Например, синхронный D-триггер. </a:t>
            </a:r>
          </a:p>
          <a:p>
            <a:pPr algn="just"/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Классификация по внутренней структуре</a:t>
            </a:r>
          </a:p>
          <a:p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Одноступенчатые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одна запоминающая схема. Так строятся асинхронные и синхронные управляемые уровнем триггеры.</a:t>
            </a:r>
          </a:p>
          <a:p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Двухступенчатые (или многоступенчатые)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-состоят из двух или более одноступенчатых триггеров. Ступени переключаются по очереди. По многоступенчатой схеме строятся синхронные управляемые фронтом триггеры -наиболее применяемый сегодня тип триггеров. </a:t>
            </a:r>
          </a:p>
          <a:p>
            <a:r>
              <a:rPr lang="ru-RU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Классификация триггеров по схемотехнике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Триггеры на базе дискретных элементов (резисторов, конденсаторов, транзисторов)</a:t>
            </a:r>
          </a:p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Триггеры на базе цифровых элементов (И-НЕ, ИЛИ-НЕ и т.п.) 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5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 smtClean="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DD66A8-FFF3-4868-AE59-71D63B271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21" y="394855"/>
            <a:ext cx="6509905" cy="402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расчетно-графического задания является проектирование генератора сигналов специальной формы с указанными параметрами и временной диаграммой, представленной на рисунке, согласно заданию.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примера возьмем следующую осциллограммы: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A693749-F429-422A-AE5A-079687541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156"/>
            <a:ext cx="6858000" cy="28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1. Постановка задачи</a:t>
            </a:r>
            <a:endParaRPr lang="ru-RU" alt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C46B99-972D-4247-93FE-A7CDB8C96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5505" y="1198179"/>
            <a:ext cx="4610214" cy="17111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3C1C75-CAB3-40E6-A5EE-28E14FE01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49" y="3016469"/>
            <a:ext cx="4610214" cy="2127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578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50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2348557" y="19233"/>
            <a:ext cx="2160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Структура триггера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E1382A-4D54-4B20-A576-A2BEE68C6D2B}"/>
              </a:ext>
            </a:extLst>
          </p:cNvPr>
          <p:cNvSpPr/>
          <p:nvPr/>
        </p:nvSpPr>
        <p:spPr>
          <a:xfrm>
            <a:off x="151571" y="357787"/>
            <a:ext cx="6554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памяти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–имеет несколько устойчивых состояний и отвечает за хранение информации. Обычно имеет простейший набор управляющих сигналов: «установка» и «сброс».</a:t>
            </a: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управления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–отвечает за логику работы: преобразует набор управляющих сигналов в сигналы «установки» и «сброса» схемы памяти, отвечает за синхронизацию переключения.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B67E01-5CE9-4FAF-845A-A9159714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99" y="2201222"/>
            <a:ext cx="4320000" cy="18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4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51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2200531" y="0"/>
            <a:ext cx="24569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Асинхронный </a:t>
            </a:r>
            <a:r>
              <a:rPr lang="en-US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RS-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триггер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133458-D398-4F41-87ED-43C89D34035D}"/>
              </a:ext>
            </a:extLst>
          </p:cNvPr>
          <p:cNvSpPr/>
          <p:nvPr/>
        </p:nvSpPr>
        <p:spPr>
          <a:xfrm>
            <a:off x="109330" y="307777"/>
            <a:ext cx="66659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Асинхронный RS-триггер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имеет два независимых входа управления «Установка»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«Сброс»(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Reset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часто используется как схема памяти в более сложных типах триггеров.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правильной работы схемы отрицательные импульсы должны поступать на ее входы не одновременно. Приход импульса на вход -R переводит выход -Q в состояние единицы, а так как сигнал -S при этом единичный, выход Q становится нулевым. Этот же сигнал Q поступает по цепи обратной связи на вход нижнего элемента. Поэтому даже после окончания импульса на входе -R состояние схемы не изменяется (на Q остается нуль, на -Q остается единица). Точно так же при приходе импульса на вход -S выход Q в единицу, а выход -Q — в нуль. Оба эти устойчивых состояния триггерной ячейки могут сохраняться сколь угодно долго, пока не придет очередной входной импульс, — иными словами, схема обладает памятью.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оба входных импульса придут строго одновременно, то в момент действия этих импульсов на обоих выходах будут единичные сигналы, а после окончания входных импульсов выходы случайным образом попадут в одно из двух устойчивых состояний. Точно так же случайным образом будет выбрано одно из двух устойчивых состояний триггерной ячейки при включении питания.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74F1E5-9026-4235-9081-82DCA7757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1" y="3170099"/>
            <a:ext cx="3981450" cy="1209675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C48D5D97-47CB-488C-A1CB-417824C0F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072242"/>
              </p:ext>
            </p:extLst>
          </p:nvPr>
        </p:nvGraphicFramePr>
        <p:xfrm>
          <a:off x="4452828" y="3170099"/>
          <a:ext cx="2062272" cy="1143000"/>
        </p:xfrm>
        <a:graphic>
          <a:graphicData uri="http://schemas.openxmlformats.org/drawingml/2006/table">
            <a:tbl>
              <a:tblPr/>
              <a:tblGrid>
                <a:gridCol w="515568">
                  <a:extLst>
                    <a:ext uri="{9D8B030D-6E8A-4147-A177-3AD203B41FA5}">
                      <a16:colId xmlns:a16="http://schemas.microsoft.com/office/drawing/2014/main" val="3161443494"/>
                    </a:ext>
                  </a:extLst>
                </a:gridCol>
                <a:gridCol w="515568">
                  <a:extLst>
                    <a:ext uri="{9D8B030D-6E8A-4147-A177-3AD203B41FA5}">
                      <a16:colId xmlns:a16="http://schemas.microsoft.com/office/drawing/2014/main" val="2643775328"/>
                    </a:ext>
                  </a:extLst>
                </a:gridCol>
                <a:gridCol w="515568">
                  <a:extLst>
                    <a:ext uri="{9D8B030D-6E8A-4147-A177-3AD203B41FA5}">
                      <a16:colId xmlns:a16="http://schemas.microsoft.com/office/drawing/2014/main" val="3205320739"/>
                    </a:ext>
                  </a:extLst>
                </a:gridCol>
                <a:gridCol w="515568">
                  <a:extLst>
                    <a:ext uri="{9D8B030D-6E8A-4147-A177-3AD203B41FA5}">
                      <a16:colId xmlns:a16="http://schemas.microsoft.com/office/drawing/2014/main" val="142827926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ru-RU" sz="1000"/>
                        <a:t>Входы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/>
                        <a:t>Выходы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553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/>
                        <a:t>-R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-S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Q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-Q 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60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/>
                        <a:t>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644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13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/>
                        <a:t>Без изменения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615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0"/>
                        <a:t>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0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000" dirty="0"/>
                        <a:t>Не определено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7548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E94B533B-4C68-4061-87A7-FB277F6CC8AB}"/>
                  </a:ext>
                </a:extLst>
              </p:cNvPr>
              <p:cNvSpPr/>
              <p:nvPr/>
            </p:nvSpPr>
            <p:spPr>
              <a:xfrm>
                <a:off x="106368" y="4326263"/>
                <a:ext cx="2094163" cy="41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nor/>
                        </m:rP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ru-RU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ru-RU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ru-RU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ru-RU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ru-RU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ru-RU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ru-RU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E94B533B-4C68-4061-87A7-FB277F6CC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" y="4326263"/>
                <a:ext cx="2094163" cy="416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014226D3-8673-4A90-98A1-2A2B172A1970}"/>
                  </a:ext>
                </a:extLst>
              </p:cNvPr>
              <p:cNvSpPr/>
              <p:nvPr/>
            </p:nvSpPr>
            <p:spPr>
              <a:xfrm>
                <a:off x="162504" y="4646750"/>
                <a:ext cx="1981889" cy="389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nor/>
                        </m:rP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ru-RU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ru-RU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acc>
                      <m:r>
                        <a:rPr lang="ru-RU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014226D3-8673-4A90-98A1-2A2B172A1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04" y="4646750"/>
                <a:ext cx="1981889" cy="3895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350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52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2200534" y="0"/>
            <a:ext cx="2456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Асинхронный </a:t>
            </a:r>
            <a:r>
              <a:rPr lang="en-US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RS-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триггер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133458-D398-4F41-87ED-43C89D34035D}"/>
              </a:ext>
            </a:extLst>
          </p:cNvPr>
          <p:cNvSpPr/>
          <p:nvPr/>
        </p:nvSpPr>
        <p:spPr>
          <a:xfrm>
            <a:off x="109330" y="307777"/>
            <a:ext cx="66659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Асинхронный RS-триггер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элементах ИЛЛИ-НЕ.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C48D5D97-47CB-488C-A1CB-417824C0F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52256"/>
              </p:ext>
            </p:extLst>
          </p:nvPr>
        </p:nvGraphicFramePr>
        <p:xfrm>
          <a:off x="3096547" y="622864"/>
          <a:ext cx="3636705" cy="1645893"/>
        </p:xfrm>
        <a:graphic>
          <a:graphicData uri="http://schemas.openxmlformats.org/drawingml/2006/table">
            <a:tbl>
              <a:tblPr/>
              <a:tblGrid>
                <a:gridCol w="599706">
                  <a:extLst>
                    <a:ext uri="{9D8B030D-6E8A-4147-A177-3AD203B41FA5}">
                      <a16:colId xmlns:a16="http://schemas.microsoft.com/office/drawing/2014/main" val="3161443494"/>
                    </a:ext>
                  </a:extLst>
                </a:gridCol>
                <a:gridCol w="599706">
                  <a:extLst>
                    <a:ext uri="{9D8B030D-6E8A-4147-A177-3AD203B41FA5}">
                      <a16:colId xmlns:a16="http://schemas.microsoft.com/office/drawing/2014/main" val="2643775328"/>
                    </a:ext>
                  </a:extLst>
                </a:gridCol>
                <a:gridCol w="599706">
                  <a:extLst>
                    <a:ext uri="{9D8B030D-6E8A-4147-A177-3AD203B41FA5}">
                      <a16:colId xmlns:a16="http://schemas.microsoft.com/office/drawing/2014/main" val="3205320739"/>
                    </a:ext>
                  </a:extLst>
                </a:gridCol>
                <a:gridCol w="583115">
                  <a:extLst>
                    <a:ext uri="{9D8B030D-6E8A-4147-A177-3AD203B41FA5}">
                      <a16:colId xmlns:a16="http://schemas.microsoft.com/office/drawing/2014/main" val="1428279268"/>
                    </a:ext>
                  </a:extLst>
                </a:gridCol>
                <a:gridCol w="1254472">
                  <a:extLst>
                    <a:ext uri="{9D8B030D-6E8A-4147-A177-3AD203B41FA5}">
                      <a16:colId xmlns:a16="http://schemas.microsoft.com/office/drawing/2014/main" val="461947314"/>
                    </a:ext>
                  </a:extLst>
                </a:gridCol>
              </a:tblGrid>
              <a:tr h="273702">
                <a:tc gridSpan="2">
                  <a:txBody>
                    <a:bodyPr/>
                    <a:lstStyle/>
                    <a:p>
                      <a:r>
                        <a:rPr lang="ru-RU" sz="1000"/>
                        <a:t>Входы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/>
                        <a:t>Выходы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553263"/>
                  </a:ext>
                </a:extLst>
              </a:tr>
              <a:tr h="273702">
                <a:tc>
                  <a:txBody>
                    <a:bodyPr/>
                    <a:lstStyle/>
                    <a:p>
                      <a:r>
                        <a:rPr lang="en-US" sz="1000" dirty="0"/>
                        <a:t>S</a:t>
                      </a:r>
                      <a:endParaRPr lang="de-DE" sz="1000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R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Q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-Q 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состояние</a:t>
                      </a:r>
                      <a:endParaRPr lang="de-DE" sz="1000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60868"/>
                  </a:ext>
                </a:extLst>
              </a:tr>
              <a:tr h="273702">
                <a:tc>
                  <a:txBody>
                    <a:bodyPr/>
                    <a:lstStyle/>
                    <a:p>
                      <a:r>
                        <a:rPr lang="ru-RU" sz="1000" dirty="0"/>
                        <a:t>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Q -1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-Q-1</a:t>
                      </a:r>
                      <a:endParaRPr lang="ru-RU" sz="1000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Память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644471"/>
                  </a:ext>
                </a:extLst>
              </a:tr>
              <a:tr h="301703">
                <a:tc>
                  <a:txBody>
                    <a:bodyPr/>
                    <a:lstStyle/>
                    <a:p>
                      <a:r>
                        <a:rPr lang="ru-RU" sz="1000" dirty="0"/>
                        <a:t>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  <a:endParaRPr lang="ru-RU" sz="1000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ru-RU" sz="1000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Сбросить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134524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endParaRPr lang="ru-RU" sz="1000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  <a:endParaRPr lang="ru-RU" sz="1000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Установить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15636"/>
                  </a:ext>
                </a:extLst>
              </a:tr>
              <a:tr h="273702"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0</a:t>
                      </a:r>
                      <a:endParaRPr lang="ru-RU" sz="1000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/>
                        <a:t>Запрешённое</a:t>
                      </a:r>
                      <a:endParaRPr lang="ru-RU" sz="1000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754858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5E0DD3-6804-4D7B-9EE3-9293D2F0FFD1}"/>
              </a:ext>
            </a:extLst>
          </p:cNvPr>
          <p:cNvSpPr/>
          <p:nvPr/>
        </p:nvSpPr>
        <p:spPr>
          <a:xfrm>
            <a:off x="109330" y="2463673"/>
            <a:ext cx="666598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S=1,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на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–Q = 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по обратной связи поступает на верхнее ИЛИ-НЕ,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0</a:t>
            </a:r>
          </a:p>
          <a:p>
            <a:pPr marL="228600" indent="-228600" algn="just">
              <a:buFontTx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S=1,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на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–Q = 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по обратной связи поступает на верхнее ИЛИ-НЕ,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1</a:t>
            </a:r>
          </a:p>
          <a:p>
            <a:pPr marL="228600" indent="-228600" algn="just">
              <a:buFontTx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S=0,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на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–Q = 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по обратной связи поступает на верхнее ИЛИ-НЕ,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0</a:t>
            </a:r>
          </a:p>
          <a:p>
            <a:pPr marL="228600" indent="-228600" algn="just">
              <a:buFontTx/>
              <a:buAutoNum type="arabicParenR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S=0,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случае прихода на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S=0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схемы зависит от предыдущего состояния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прихода на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схемы зависит от предыдущего состояния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–Q,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-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Q=0, Q=1,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переключение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R=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S=0,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с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 1, заставляет схему верхнего ИЛИ-НЕ сработать -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Q=0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-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те есть выход следующий равен состоянию предыдущего, то есть данное состояние является простейшей памятью, когда отсутствуют сигналы на входе.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уравнение работы можно записать следующим образом:</a:t>
            </a:r>
          </a:p>
        </p:txBody>
      </p:sp>
      <p:pic>
        <p:nvPicPr>
          <p:cNvPr id="9" name="Picture 2" descr="http://academic.ru/pictures/wiki/files/82/RS_Trigger_Logic_NOR.gif">
            <a:extLst>
              <a:ext uri="{FF2B5EF4-FFF2-40B4-BE49-F238E27FC236}">
                <a16:creationId xmlns:a16="http://schemas.microsoft.com/office/drawing/2014/main" id="{693B07B8-8F03-403D-8B47-145846E4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70" y="833744"/>
            <a:ext cx="1284860" cy="137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56FAE7E-DFF6-46E7-A9B9-F215A17070D6}"/>
                  </a:ext>
                </a:extLst>
              </p:cNvPr>
              <p:cNvSpPr/>
              <p:nvPr/>
            </p:nvSpPr>
            <p:spPr>
              <a:xfrm>
                <a:off x="342900" y="4151468"/>
                <a:ext cx="2094163" cy="416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nor/>
                        </m:rP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ru-RU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f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ru-RU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ru-RU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ru-RU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ru-RU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ru-RU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ru-RU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56FAE7E-DFF6-46E7-A9B9-F215A1707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4151468"/>
                <a:ext cx="2094163" cy="416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DB02D383-50EF-43B9-A925-8F7A76C4FB01}"/>
                  </a:ext>
                </a:extLst>
              </p:cNvPr>
              <p:cNvSpPr/>
              <p:nvPr/>
            </p:nvSpPr>
            <p:spPr>
              <a:xfrm>
                <a:off x="381256" y="4478396"/>
                <a:ext cx="1970155" cy="401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nor/>
                        </m:rPr>
                        <a:rPr lang="ru-RU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acc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ru-RU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DB02D383-50EF-43B9-A925-8F7A76C4F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56" y="4478396"/>
                <a:ext cx="1970155" cy="4015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C011BFD-F8CF-4CB4-B0BA-12D6C4BCC343}"/>
              </a:ext>
            </a:extLst>
          </p:cNvPr>
          <p:cNvGrpSpPr/>
          <p:nvPr/>
        </p:nvGrpSpPr>
        <p:grpSpPr>
          <a:xfrm>
            <a:off x="135283" y="827298"/>
            <a:ext cx="1261170" cy="1225147"/>
            <a:chOff x="0" y="0"/>
            <a:chExt cx="1866265" cy="1478100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FC59B772-D017-49A2-B27A-E324DEF6751C}"/>
                </a:ext>
              </a:extLst>
            </p:cNvPr>
            <p:cNvGrpSpPr/>
            <p:nvPr/>
          </p:nvGrpSpPr>
          <p:grpSpPr>
            <a:xfrm>
              <a:off x="0" y="38100"/>
              <a:ext cx="1866265" cy="1440000"/>
              <a:chOff x="0" y="0"/>
              <a:chExt cx="1866265" cy="1440000"/>
            </a:xfrm>
          </p:grpSpPr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55AC9A38-B6B8-46BC-AF47-82E2A48F2493}"/>
                  </a:ext>
                </a:extLst>
              </p:cNvPr>
              <p:cNvGrpSpPr/>
              <p:nvPr/>
            </p:nvGrpSpPr>
            <p:grpSpPr>
              <a:xfrm>
                <a:off x="0" y="0"/>
                <a:ext cx="1385775" cy="1440000"/>
                <a:chOff x="0" y="0"/>
                <a:chExt cx="1385775" cy="1440000"/>
              </a:xfrm>
            </p:grpSpPr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898296F7-48E7-4826-B487-100A7C790954}"/>
                    </a:ext>
                  </a:extLst>
                </p:cNvPr>
                <p:cNvSpPr/>
                <p:nvPr/>
              </p:nvSpPr>
              <p:spPr>
                <a:xfrm>
                  <a:off x="485775" y="0"/>
                  <a:ext cx="900000" cy="1440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23" name="Группа 22">
                  <a:extLst>
                    <a:ext uri="{FF2B5EF4-FFF2-40B4-BE49-F238E27FC236}">
                      <a16:creationId xmlns:a16="http://schemas.microsoft.com/office/drawing/2014/main" id="{ABE53BCB-563C-4DB3-8331-5042BAD2DBB9}"/>
                    </a:ext>
                  </a:extLst>
                </p:cNvPr>
                <p:cNvGrpSpPr/>
                <p:nvPr/>
              </p:nvGrpSpPr>
              <p:grpSpPr>
                <a:xfrm>
                  <a:off x="0" y="304800"/>
                  <a:ext cx="485775" cy="828675"/>
                  <a:chOff x="0" y="0"/>
                  <a:chExt cx="485775" cy="828675"/>
                </a:xfrm>
              </p:grpSpPr>
              <p:cxnSp>
                <p:nvCxnSpPr>
                  <p:cNvPr id="25" name="Прямая соединительная линия 24">
                    <a:extLst>
                      <a:ext uri="{FF2B5EF4-FFF2-40B4-BE49-F238E27FC236}">
                        <a16:creationId xmlns:a16="http://schemas.microsoft.com/office/drawing/2014/main" id="{8BFA6F64-AF34-4EDF-8FDA-B66CF382B3CF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485775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единительная линия 25">
                    <a:extLst>
                      <a:ext uri="{FF2B5EF4-FFF2-40B4-BE49-F238E27FC236}">
                        <a16:creationId xmlns:a16="http://schemas.microsoft.com/office/drawing/2014/main" id="{0FB8AD5C-737C-491F-8335-641393A0BFEE}"/>
                      </a:ext>
                    </a:extLst>
                  </p:cNvPr>
                  <p:cNvCxnSpPr/>
                  <p:nvPr/>
                </p:nvCxnSpPr>
                <p:spPr>
                  <a:xfrm>
                    <a:off x="0" y="828675"/>
                    <a:ext cx="485775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:a16="http://schemas.microsoft.com/office/drawing/2014/main" id="{4739DEC7-0181-4FF6-BCDC-3FE3A2C7F780}"/>
                    </a:ext>
                  </a:extLst>
                </p:cNvPr>
                <p:cNvCxnSpPr/>
                <p:nvPr/>
              </p:nvCxnSpPr>
              <p:spPr>
                <a:xfrm>
                  <a:off x="866775" y="0"/>
                  <a:ext cx="0" cy="143954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Поле 8">
                <a:extLst>
                  <a:ext uri="{FF2B5EF4-FFF2-40B4-BE49-F238E27FC236}">
                    <a16:creationId xmlns:a16="http://schemas.microsoft.com/office/drawing/2014/main" id="{613657E5-551F-43BB-87ED-F0FBF4F0D555}"/>
                  </a:ext>
                </a:extLst>
              </p:cNvPr>
              <p:cNvSpPr txBox="1"/>
              <p:nvPr/>
            </p:nvSpPr>
            <p:spPr>
              <a:xfrm>
                <a:off x="485775" y="114300"/>
                <a:ext cx="381000" cy="36185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800" i="1">
                    <a:effectLst/>
                    <a:latin typeface="Times New Roman"/>
                    <a:ea typeface="Calibri"/>
                    <a:cs typeface="Times New Roman"/>
                  </a:rPr>
                  <a:t>S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8" name="Поле 9">
                <a:extLst>
                  <a:ext uri="{FF2B5EF4-FFF2-40B4-BE49-F238E27FC236}">
                    <a16:creationId xmlns:a16="http://schemas.microsoft.com/office/drawing/2014/main" id="{90C68477-A855-47B9-BBF3-8F5DD122125F}"/>
                  </a:ext>
                </a:extLst>
              </p:cNvPr>
              <p:cNvSpPr txBox="1"/>
              <p:nvPr/>
            </p:nvSpPr>
            <p:spPr>
              <a:xfrm>
                <a:off x="485775" y="971550"/>
                <a:ext cx="381000" cy="36185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800" i="1">
                    <a:effectLst/>
                    <a:latin typeface="Times New Roman"/>
                    <a:ea typeface="Calibri"/>
                    <a:cs typeface="Times New Roman"/>
                  </a:rPr>
                  <a:t>R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A3EB27D2-566D-4AE3-9852-C175B9A0092E}"/>
                  </a:ext>
                </a:extLst>
              </p:cNvPr>
              <p:cNvCxnSpPr/>
              <p:nvPr/>
            </p:nvCxnSpPr>
            <p:spPr>
              <a:xfrm>
                <a:off x="1381125" y="304800"/>
                <a:ext cx="48514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00E145FA-2945-4A3F-BB98-1DA1E47CD28B}"/>
                  </a:ext>
                </a:extLst>
              </p:cNvPr>
              <p:cNvCxnSpPr/>
              <p:nvPr/>
            </p:nvCxnSpPr>
            <p:spPr>
              <a:xfrm>
                <a:off x="1381125" y="1133475"/>
                <a:ext cx="485140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D4BCD53C-401D-42AF-9590-7014E349E656}"/>
                </a:ext>
              </a:extLst>
            </p:cNvPr>
            <p:cNvSpPr/>
            <p:nvPr/>
          </p:nvSpPr>
          <p:spPr>
            <a:xfrm>
              <a:off x="1352550" y="113347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Поле 14">
              <a:extLst>
                <a:ext uri="{FF2B5EF4-FFF2-40B4-BE49-F238E27FC236}">
                  <a16:creationId xmlns:a16="http://schemas.microsoft.com/office/drawing/2014/main" id="{4720B816-6D9E-43B7-8693-BB21E77515BE}"/>
                </a:ext>
              </a:extLst>
            </p:cNvPr>
            <p:cNvSpPr txBox="1"/>
            <p:nvPr/>
          </p:nvSpPr>
          <p:spPr>
            <a:xfrm>
              <a:off x="895350" y="0"/>
              <a:ext cx="381000" cy="3617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800" i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421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53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2249042" y="0"/>
            <a:ext cx="2359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Синхронный </a:t>
            </a:r>
            <a:r>
              <a:rPr lang="en-US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RS-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триггер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133458-D398-4F41-87ED-43C89D34035D}"/>
              </a:ext>
            </a:extLst>
          </p:cNvPr>
          <p:cNvSpPr/>
          <p:nvPr/>
        </p:nvSpPr>
        <p:spPr>
          <a:xfrm>
            <a:off x="109330" y="307777"/>
            <a:ext cx="6665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Синхронные триггеры срабатывают при наличии информационных сигналов в момент подачи сигнала синхронизации.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Синхронный RS-триггер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элементах ИЛЛИ-НЕ.</a:t>
            </a:r>
          </a:p>
        </p:txBody>
      </p:sp>
      <p:pic>
        <p:nvPicPr>
          <p:cNvPr id="44" name="Picture 2" descr="http://digteh.ru/digital/image/Trigger5.gif">
            <a:extLst>
              <a:ext uri="{FF2B5EF4-FFF2-40B4-BE49-F238E27FC236}">
                <a16:creationId xmlns:a16="http://schemas.microsoft.com/office/drawing/2014/main" id="{BDE084C8-F249-4A8C-9C67-193BA2F33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51" y="834518"/>
            <a:ext cx="1994125" cy="14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E32F504-9CFB-42C0-9E28-17E6A6212C5B}"/>
              </a:ext>
            </a:extLst>
          </p:cNvPr>
          <p:cNvGrpSpPr/>
          <p:nvPr/>
        </p:nvGrpSpPr>
        <p:grpSpPr>
          <a:xfrm>
            <a:off x="3442321" y="2446700"/>
            <a:ext cx="3332991" cy="2025849"/>
            <a:chOff x="0" y="0"/>
            <a:chExt cx="2816842" cy="1381223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7564A063-8149-4D7C-B18E-EB052DF8F8F0}"/>
                </a:ext>
              </a:extLst>
            </p:cNvPr>
            <p:cNvGrpSpPr/>
            <p:nvPr/>
          </p:nvGrpSpPr>
          <p:grpSpPr>
            <a:xfrm>
              <a:off x="263886" y="33753"/>
              <a:ext cx="2505351" cy="1347470"/>
              <a:chOff x="-1" y="0"/>
              <a:chExt cx="2505351" cy="1347470"/>
            </a:xfrm>
          </p:grpSpPr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D847E8B6-490E-4B9F-B3A8-144F8054D98B}"/>
                  </a:ext>
                </a:extLst>
              </p:cNvPr>
              <p:cNvCxnSpPr/>
              <p:nvPr/>
            </p:nvCxnSpPr>
            <p:spPr>
              <a:xfrm>
                <a:off x="285366" y="349804"/>
                <a:ext cx="0" cy="96901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id="{F80D1772-23A8-48D9-A2FE-7A754E70D17C}"/>
                  </a:ext>
                </a:extLst>
              </p:cNvPr>
              <p:cNvCxnSpPr/>
              <p:nvPr/>
            </p:nvCxnSpPr>
            <p:spPr>
              <a:xfrm>
                <a:off x="678129" y="349804"/>
                <a:ext cx="0" cy="96901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2A328F81-4149-4A72-9DFF-A53508F1F709}"/>
                  </a:ext>
                </a:extLst>
              </p:cNvPr>
              <p:cNvCxnSpPr/>
              <p:nvPr/>
            </p:nvCxnSpPr>
            <p:spPr>
              <a:xfrm>
                <a:off x="1061686" y="349804"/>
                <a:ext cx="0" cy="96901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id="{14CEA1D1-BF37-4F0D-9F28-E3FBE598A207}"/>
                  </a:ext>
                </a:extLst>
              </p:cNvPr>
              <p:cNvCxnSpPr/>
              <p:nvPr/>
            </p:nvCxnSpPr>
            <p:spPr>
              <a:xfrm>
                <a:off x="1457517" y="349804"/>
                <a:ext cx="0" cy="96901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id="{407599FB-5F2E-409E-A49B-6CCE2C4B3C4F}"/>
                  </a:ext>
                </a:extLst>
              </p:cNvPr>
              <p:cNvCxnSpPr/>
              <p:nvPr/>
            </p:nvCxnSpPr>
            <p:spPr>
              <a:xfrm>
                <a:off x="1847211" y="349804"/>
                <a:ext cx="0" cy="96901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Группа 56">
                <a:extLst>
                  <a:ext uri="{FF2B5EF4-FFF2-40B4-BE49-F238E27FC236}">
                    <a16:creationId xmlns:a16="http://schemas.microsoft.com/office/drawing/2014/main" id="{A4356D36-6908-4949-A5C9-0A9AD1B2000F}"/>
                  </a:ext>
                </a:extLst>
              </p:cNvPr>
              <p:cNvGrpSpPr/>
              <p:nvPr/>
            </p:nvGrpSpPr>
            <p:grpSpPr>
              <a:xfrm>
                <a:off x="-1" y="0"/>
                <a:ext cx="2505351" cy="1347470"/>
                <a:chOff x="-5286" y="0"/>
                <a:chExt cx="2505351" cy="1347815"/>
              </a:xfrm>
            </p:grpSpPr>
            <p:cxnSp>
              <p:nvCxnSpPr>
                <p:cNvPr id="108" name="Прямая со стрелкой 107">
                  <a:extLst>
                    <a:ext uri="{FF2B5EF4-FFF2-40B4-BE49-F238E27FC236}">
                      <a16:creationId xmlns:a16="http://schemas.microsoft.com/office/drawing/2014/main" id="{E84DDAB3-6E3B-42E9-B63F-4B6F4F6C8195}"/>
                    </a:ext>
                  </a:extLst>
                </p:cNvPr>
                <p:cNvCxnSpPr/>
                <p:nvPr/>
              </p:nvCxnSpPr>
              <p:spPr>
                <a:xfrm flipV="1">
                  <a:off x="0" y="0"/>
                  <a:ext cx="0" cy="1347667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 стрелкой 108">
                  <a:extLst>
                    <a:ext uri="{FF2B5EF4-FFF2-40B4-BE49-F238E27FC236}">
                      <a16:creationId xmlns:a16="http://schemas.microsoft.com/office/drawing/2014/main" id="{1803B373-61B9-45F9-8B16-2E51C5EFA579}"/>
                    </a:ext>
                  </a:extLst>
                </p:cNvPr>
                <p:cNvCxnSpPr/>
                <p:nvPr/>
              </p:nvCxnSpPr>
              <p:spPr>
                <a:xfrm>
                  <a:off x="-5286" y="1347815"/>
                  <a:ext cx="2505351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stealth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Группа 57">
                <a:extLst>
                  <a:ext uri="{FF2B5EF4-FFF2-40B4-BE49-F238E27FC236}">
                    <a16:creationId xmlns:a16="http://schemas.microsoft.com/office/drawing/2014/main" id="{125CA354-001C-4088-9795-F7E98AB5C75A}"/>
                  </a:ext>
                </a:extLst>
              </p:cNvPr>
              <p:cNvGrpSpPr/>
              <p:nvPr/>
            </p:nvGrpSpPr>
            <p:grpSpPr>
              <a:xfrm>
                <a:off x="6137" y="138081"/>
                <a:ext cx="2219960" cy="224976"/>
                <a:chOff x="0" y="0"/>
                <a:chExt cx="2220290" cy="224976"/>
              </a:xfrm>
            </p:grpSpPr>
            <p:grpSp>
              <p:nvGrpSpPr>
                <p:cNvPr id="81" name="Группа 80">
                  <a:extLst>
                    <a:ext uri="{FF2B5EF4-FFF2-40B4-BE49-F238E27FC236}">
                      <a16:creationId xmlns:a16="http://schemas.microsoft.com/office/drawing/2014/main" id="{42CA9AB4-2235-41A5-A2D8-81F848182BB2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973810" cy="224976"/>
                  <a:chOff x="0" y="0"/>
                  <a:chExt cx="1973810" cy="224976"/>
                </a:xfrm>
              </p:grpSpPr>
              <p:grpSp>
                <p:nvGrpSpPr>
                  <p:cNvPr id="83" name="Группа 82">
                    <a:extLst>
                      <a:ext uri="{FF2B5EF4-FFF2-40B4-BE49-F238E27FC236}">
                        <a16:creationId xmlns:a16="http://schemas.microsoft.com/office/drawing/2014/main" id="{889CE3CD-14DB-4893-A861-151A352E60D0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412750" cy="224976"/>
                    <a:chOff x="0" y="0"/>
                    <a:chExt cx="413046" cy="224976"/>
                  </a:xfrm>
                </p:grpSpPr>
                <p:cxnSp>
                  <p:nvCxnSpPr>
                    <p:cNvPr id="104" name="Прямая соединительная линия 103">
                      <a:extLst>
                        <a:ext uri="{FF2B5EF4-FFF2-40B4-BE49-F238E27FC236}">
                          <a16:creationId xmlns:a16="http://schemas.microsoft.com/office/drawing/2014/main" id="{C8FE3EA8-579D-4263-88F4-9DB0BCE443B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216707"/>
                      <a:ext cx="287655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Прямая соединительная линия 104">
                      <a:extLst>
                        <a:ext uri="{FF2B5EF4-FFF2-40B4-BE49-F238E27FC236}">
                          <a16:creationId xmlns:a16="http://schemas.microsoft.com/office/drawing/2014/main" id="{D7594501-D008-4881-9555-AC89C1C83D6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80881" y="9076"/>
                      <a:ext cx="0" cy="2159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Прямая соединительная линия 105">
                      <a:extLst>
                        <a:ext uri="{FF2B5EF4-FFF2-40B4-BE49-F238E27FC236}">
                          <a16:creationId xmlns:a16="http://schemas.microsoft.com/office/drawing/2014/main" id="{2C749EAC-8DBC-4C9F-A304-36B5C79A52A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9536" y="0"/>
                      <a:ext cx="14351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Прямая соединительная линия 106">
                      <a:extLst>
                        <a:ext uri="{FF2B5EF4-FFF2-40B4-BE49-F238E27FC236}">
                          <a16:creationId xmlns:a16="http://schemas.microsoft.com/office/drawing/2014/main" id="{B7EB2A43-7BF0-4E98-8DBB-8E6BC2A2F17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00901" y="4538"/>
                      <a:ext cx="0" cy="2159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4" name="Группа 83">
                    <a:extLst>
                      <a:ext uri="{FF2B5EF4-FFF2-40B4-BE49-F238E27FC236}">
                        <a16:creationId xmlns:a16="http://schemas.microsoft.com/office/drawing/2014/main" id="{D68DFE9A-D53C-4D5D-8CD9-E774AB1688DC}"/>
                      </a:ext>
                    </a:extLst>
                  </p:cNvPr>
                  <p:cNvGrpSpPr/>
                  <p:nvPr/>
                </p:nvGrpSpPr>
                <p:grpSpPr>
                  <a:xfrm>
                    <a:off x="390265" y="0"/>
                    <a:ext cx="412750" cy="224976"/>
                    <a:chOff x="0" y="0"/>
                    <a:chExt cx="413046" cy="224976"/>
                  </a:xfrm>
                </p:grpSpPr>
                <p:cxnSp>
                  <p:nvCxnSpPr>
                    <p:cNvPr id="100" name="Прямая соединительная линия 99">
                      <a:extLst>
                        <a:ext uri="{FF2B5EF4-FFF2-40B4-BE49-F238E27FC236}">
                          <a16:creationId xmlns:a16="http://schemas.microsoft.com/office/drawing/2014/main" id="{6DD6638E-CB60-4CC9-AF87-EDDC6EF8BD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216707"/>
                      <a:ext cx="287655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Прямая соединительная линия 100">
                      <a:extLst>
                        <a:ext uri="{FF2B5EF4-FFF2-40B4-BE49-F238E27FC236}">
                          <a16:creationId xmlns:a16="http://schemas.microsoft.com/office/drawing/2014/main" id="{80342F85-BDFB-4A38-B8BA-E6F10E49F87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80881" y="9076"/>
                      <a:ext cx="0" cy="2159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Прямая соединительная линия 101">
                      <a:extLst>
                        <a:ext uri="{FF2B5EF4-FFF2-40B4-BE49-F238E27FC236}">
                          <a16:creationId xmlns:a16="http://schemas.microsoft.com/office/drawing/2014/main" id="{972280CA-A89F-4C9D-9F5F-4DF8338B46E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9536" y="0"/>
                      <a:ext cx="14351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Прямая соединительная линия 102">
                      <a:extLst>
                        <a:ext uri="{FF2B5EF4-FFF2-40B4-BE49-F238E27FC236}">
                          <a16:creationId xmlns:a16="http://schemas.microsoft.com/office/drawing/2014/main" id="{50BB56E1-75F4-4E53-B313-2480E22952D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00901" y="4538"/>
                      <a:ext cx="0" cy="2159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" name="Группа 84">
                    <a:extLst>
                      <a:ext uri="{FF2B5EF4-FFF2-40B4-BE49-F238E27FC236}">
                        <a16:creationId xmlns:a16="http://schemas.microsoft.com/office/drawing/2014/main" id="{52AA6BFF-5968-49D7-B67E-D6CD20155032}"/>
                      </a:ext>
                    </a:extLst>
                  </p:cNvPr>
                  <p:cNvGrpSpPr/>
                  <p:nvPr/>
                </p:nvGrpSpPr>
                <p:grpSpPr>
                  <a:xfrm>
                    <a:off x="1561060" y="0"/>
                    <a:ext cx="412750" cy="224976"/>
                    <a:chOff x="0" y="0"/>
                    <a:chExt cx="413046" cy="224976"/>
                  </a:xfrm>
                </p:grpSpPr>
                <p:cxnSp>
                  <p:nvCxnSpPr>
                    <p:cNvPr id="96" name="Прямая соединительная линия 95">
                      <a:extLst>
                        <a:ext uri="{FF2B5EF4-FFF2-40B4-BE49-F238E27FC236}">
                          <a16:creationId xmlns:a16="http://schemas.microsoft.com/office/drawing/2014/main" id="{C9B98B5F-40B1-4F92-922F-4DFEF27F32A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216707"/>
                      <a:ext cx="287655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Прямая соединительная линия 96">
                      <a:extLst>
                        <a:ext uri="{FF2B5EF4-FFF2-40B4-BE49-F238E27FC236}">
                          <a16:creationId xmlns:a16="http://schemas.microsoft.com/office/drawing/2014/main" id="{C61DD250-2274-44E9-BA83-E5F7BEB0A96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80881" y="9076"/>
                      <a:ext cx="0" cy="2159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Прямая соединительная линия 97">
                      <a:extLst>
                        <a:ext uri="{FF2B5EF4-FFF2-40B4-BE49-F238E27FC236}">
                          <a16:creationId xmlns:a16="http://schemas.microsoft.com/office/drawing/2014/main" id="{E200EA6C-1AFD-404E-A0BB-27080B4905C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9536" y="0"/>
                      <a:ext cx="14351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Прямая соединительная линия 98">
                      <a:extLst>
                        <a:ext uri="{FF2B5EF4-FFF2-40B4-BE49-F238E27FC236}">
                          <a16:creationId xmlns:a16="http://schemas.microsoft.com/office/drawing/2014/main" id="{74727914-B829-4B95-B608-E454AAAB21E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03172" y="4538"/>
                      <a:ext cx="0" cy="2159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6" name="Группа 85">
                    <a:extLst>
                      <a:ext uri="{FF2B5EF4-FFF2-40B4-BE49-F238E27FC236}">
                        <a16:creationId xmlns:a16="http://schemas.microsoft.com/office/drawing/2014/main" id="{C9AE469B-915F-49B2-9325-03501EF10F9A}"/>
                      </a:ext>
                    </a:extLst>
                  </p:cNvPr>
                  <p:cNvGrpSpPr/>
                  <p:nvPr/>
                </p:nvGrpSpPr>
                <p:grpSpPr>
                  <a:xfrm>
                    <a:off x="1170795" y="0"/>
                    <a:ext cx="412750" cy="224976"/>
                    <a:chOff x="0" y="0"/>
                    <a:chExt cx="413046" cy="224976"/>
                  </a:xfrm>
                </p:grpSpPr>
                <p:cxnSp>
                  <p:nvCxnSpPr>
                    <p:cNvPr id="92" name="Прямая соединительная линия 91">
                      <a:extLst>
                        <a:ext uri="{FF2B5EF4-FFF2-40B4-BE49-F238E27FC236}">
                          <a16:creationId xmlns:a16="http://schemas.microsoft.com/office/drawing/2014/main" id="{F5603774-BD08-441C-A6FA-4D03EB73114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216707"/>
                      <a:ext cx="287655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Прямая соединительная линия 92">
                      <a:extLst>
                        <a:ext uri="{FF2B5EF4-FFF2-40B4-BE49-F238E27FC236}">
                          <a16:creationId xmlns:a16="http://schemas.microsoft.com/office/drawing/2014/main" id="{CA850A76-3690-45F5-8784-8CF27558F64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80881" y="9076"/>
                      <a:ext cx="0" cy="2159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Прямая соединительная линия 93">
                      <a:extLst>
                        <a:ext uri="{FF2B5EF4-FFF2-40B4-BE49-F238E27FC236}">
                          <a16:creationId xmlns:a16="http://schemas.microsoft.com/office/drawing/2014/main" id="{C4033520-6D7D-46FD-BE88-8AE310C8A9B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9536" y="0"/>
                      <a:ext cx="14351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Прямая соединительная линия 94">
                      <a:extLst>
                        <a:ext uri="{FF2B5EF4-FFF2-40B4-BE49-F238E27FC236}">
                          <a16:creationId xmlns:a16="http://schemas.microsoft.com/office/drawing/2014/main" id="{32D4BEC7-C9AB-48CF-A81F-5CFC22E2060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03172" y="4538"/>
                      <a:ext cx="0" cy="2159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7" name="Группа 86">
                    <a:extLst>
                      <a:ext uri="{FF2B5EF4-FFF2-40B4-BE49-F238E27FC236}">
                        <a16:creationId xmlns:a16="http://schemas.microsoft.com/office/drawing/2014/main" id="{CAED1CC9-66B5-4193-80FF-B71F7C27CBF9}"/>
                      </a:ext>
                    </a:extLst>
                  </p:cNvPr>
                  <p:cNvGrpSpPr/>
                  <p:nvPr/>
                </p:nvGrpSpPr>
                <p:grpSpPr>
                  <a:xfrm>
                    <a:off x="780530" y="0"/>
                    <a:ext cx="412750" cy="224976"/>
                    <a:chOff x="0" y="0"/>
                    <a:chExt cx="413046" cy="224976"/>
                  </a:xfrm>
                </p:grpSpPr>
                <p:cxnSp>
                  <p:nvCxnSpPr>
                    <p:cNvPr id="88" name="Прямая соединительная линия 87">
                      <a:extLst>
                        <a:ext uri="{FF2B5EF4-FFF2-40B4-BE49-F238E27FC236}">
                          <a16:creationId xmlns:a16="http://schemas.microsoft.com/office/drawing/2014/main" id="{63A23C35-6959-41F5-B951-285CCF94ECF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216707"/>
                      <a:ext cx="287655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Прямая соединительная линия 88">
                      <a:extLst>
                        <a:ext uri="{FF2B5EF4-FFF2-40B4-BE49-F238E27FC236}">
                          <a16:creationId xmlns:a16="http://schemas.microsoft.com/office/drawing/2014/main" id="{8CE6014D-FD3B-40DB-AFFD-58DC249A621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80881" y="9076"/>
                      <a:ext cx="0" cy="2159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Прямая соединительная линия 89">
                      <a:extLst>
                        <a:ext uri="{FF2B5EF4-FFF2-40B4-BE49-F238E27FC236}">
                          <a16:creationId xmlns:a16="http://schemas.microsoft.com/office/drawing/2014/main" id="{3BFBC1F8-6EFF-4843-971A-A5DE118BB3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9536" y="0"/>
                      <a:ext cx="143510" cy="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Прямая соединительная линия 90">
                      <a:extLst>
                        <a:ext uri="{FF2B5EF4-FFF2-40B4-BE49-F238E27FC236}">
                          <a16:creationId xmlns:a16="http://schemas.microsoft.com/office/drawing/2014/main" id="{D43B827A-8229-4A1E-A8A0-4506814B2034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00901" y="4538"/>
                      <a:ext cx="0" cy="215900"/>
                    </a:xfrm>
                    <a:prstGeom prst="line">
                      <a:avLst/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82" name="Прямая соединительная линия 81">
                  <a:extLst>
                    <a:ext uri="{FF2B5EF4-FFF2-40B4-BE49-F238E27FC236}">
                      <a16:creationId xmlns:a16="http://schemas.microsoft.com/office/drawing/2014/main" id="{1C03DAA7-6B13-49C6-BB0F-6494AB67D8C8}"/>
                    </a:ext>
                  </a:extLst>
                </p:cNvPr>
                <p:cNvCxnSpPr/>
                <p:nvPr/>
              </p:nvCxnSpPr>
              <p:spPr>
                <a:xfrm>
                  <a:off x="1958132" y="208746"/>
                  <a:ext cx="262158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Группа 58">
                <a:extLst>
                  <a:ext uri="{FF2B5EF4-FFF2-40B4-BE49-F238E27FC236}">
                    <a16:creationId xmlns:a16="http://schemas.microsoft.com/office/drawing/2014/main" id="{9DB80890-4908-4C21-8E5F-76ADD833219D}"/>
                  </a:ext>
                </a:extLst>
              </p:cNvPr>
              <p:cNvGrpSpPr/>
              <p:nvPr/>
            </p:nvGrpSpPr>
            <p:grpSpPr>
              <a:xfrm>
                <a:off x="3068" y="475611"/>
                <a:ext cx="2221229" cy="217860"/>
                <a:chOff x="0" y="0"/>
                <a:chExt cx="2221272" cy="217860"/>
              </a:xfrm>
            </p:grpSpPr>
            <p:cxnSp>
              <p:nvCxnSpPr>
                <p:cNvPr id="72" name="Прямая соединительная линия 71">
                  <a:extLst>
                    <a:ext uri="{FF2B5EF4-FFF2-40B4-BE49-F238E27FC236}">
                      <a16:creationId xmlns:a16="http://schemas.microsoft.com/office/drawing/2014/main" id="{CE84B1DE-0BA1-40C7-9E46-51447739ED30}"/>
                    </a:ext>
                  </a:extLst>
                </p:cNvPr>
                <p:cNvCxnSpPr/>
                <p:nvPr/>
              </p:nvCxnSpPr>
              <p:spPr>
                <a:xfrm>
                  <a:off x="0" y="217860"/>
                  <a:ext cx="612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>
                  <a:extLst>
                    <a:ext uri="{FF2B5EF4-FFF2-40B4-BE49-F238E27FC236}">
                      <a16:creationId xmlns:a16="http://schemas.microsoft.com/office/drawing/2014/main" id="{F4F07764-8F74-496B-A4EA-3C38B04FF962}"/>
                    </a:ext>
                  </a:extLst>
                </p:cNvPr>
                <p:cNvCxnSpPr/>
                <p:nvPr/>
              </p:nvCxnSpPr>
              <p:spPr>
                <a:xfrm flipV="1">
                  <a:off x="598349" y="0"/>
                  <a:ext cx="0" cy="2152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>
                  <a:extLst>
                    <a:ext uri="{FF2B5EF4-FFF2-40B4-BE49-F238E27FC236}">
                      <a16:creationId xmlns:a16="http://schemas.microsoft.com/office/drawing/2014/main" id="{EE663C7A-D238-465E-80A9-F0FA8D923201}"/>
                    </a:ext>
                  </a:extLst>
                </p:cNvPr>
                <p:cNvCxnSpPr/>
                <p:nvPr/>
              </p:nvCxnSpPr>
              <p:spPr>
                <a:xfrm>
                  <a:off x="586075" y="0"/>
                  <a:ext cx="27674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>
                  <a:extLst>
                    <a:ext uri="{FF2B5EF4-FFF2-40B4-BE49-F238E27FC236}">
                      <a16:creationId xmlns:a16="http://schemas.microsoft.com/office/drawing/2014/main" id="{4ABF9685-BEA5-413C-BB24-9B4F7E0EFDFC}"/>
                    </a:ext>
                  </a:extLst>
                </p:cNvPr>
                <p:cNvCxnSpPr/>
                <p:nvPr/>
              </p:nvCxnSpPr>
              <p:spPr>
                <a:xfrm flipV="1">
                  <a:off x="853031" y="0"/>
                  <a:ext cx="0" cy="2152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>
                  <a:extLst>
                    <a:ext uri="{FF2B5EF4-FFF2-40B4-BE49-F238E27FC236}">
                      <a16:creationId xmlns:a16="http://schemas.microsoft.com/office/drawing/2014/main" id="{E28098E6-CC2F-452A-83B7-BFFAF094D7B9}"/>
                    </a:ext>
                  </a:extLst>
                </p:cNvPr>
                <p:cNvCxnSpPr/>
                <p:nvPr/>
              </p:nvCxnSpPr>
              <p:spPr>
                <a:xfrm>
                  <a:off x="840757" y="214792"/>
                  <a:ext cx="144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>
                  <a:extLst>
                    <a:ext uri="{FF2B5EF4-FFF2-40B4-BE49-F238E27FC236}">
                      <a16:creationId xmlns:a16="http://schemas.microsoft.com/office/drawing/2014/main" id="{AD0B9451-2282-40F5-A444-AB44F7723655}"/>
                    </a:ext>
                  </a:extLst>
                </p:cNvPr>
                <p:cNvCxnSpPr/>
                <p:nvPr/>
              </p:nvCxnSpPr>
              <p:spPr>
                <a:xfrm flipV="1">
                  <a:off x="972700" y="0"/>
                  <a:ext cx="0" cy="2152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>
                  <a:extLst>
                    <a:ext uri="{FF2B5EF4-FFF2-40B4-BE49-F238E27FC236}">
                      <a16:creationId xmlns:a16="http://schemas.microsoft.com/office/drawing/2014/main" id="{70CEA911-0EA4-4D42-9D0B-E18B154C93B1}"/>
                    </a:ext>
                  </a:extLst>
                </p:cNvPr>
                <p:cNvCxnSpPr/>
                <p:nvPr/>
              </p:nvCxnSpPr>
              <p:spPr>
                <a:xfrm>
                  <a:off x="963495" y="0"/>
                  <a:ext cx="324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я соединительная линия 78">
                  <a:extLst>
                    <a:ext uri="{FF2B5EF4-FFF2-40B4-BE49-F238E27FC236}">
                      <a16:creationId xmlns:a16="http://schemas.microsoft.com/office/drawing/2014/main" id="{65AF7E89-0526-4A39-A416-14DCFBB9DB03}"/>
                    </a:ext>
                  </a:extLst>
                </p:cNvPr>
                <p:cNvCxnSpPr/>
                <p:nvPr/>
              </p:nvCxnSpPr>
              <p:spPr>
                <a:xfrm flipV="1">
                  <a:off x="1276478" y="0"/>
                  <a:ext cx="0" cy="2152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Прямая соединительная линия 79">
                  <a:extLst>
                    <a:ext uri="{FF2B5EF4-FFF2-40B4-BE49-F238E27FC236}">
                      <a16:creationId xmlns:a16="http://schemas.microsoft.com/office/drawing/2014/main" id="{2F069961-91E4-4146-AC2F-B056D5412419}"/>
                    </a:ext>
                  </a:extLst>
                </p:cNvPr>
                <p:cNvCxnSpPr/>
                <p:nvPr/>
              </p:nvCxnSpPr>
              <p:spPr>
                <a:xfrm>
                  <a:off x="1267272" y="211723"/>
                  <a:ext cx="954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Группа 59">
                <a:extLst>
                  <a:ext uri="{FF2B5EF4-FFF2-40B4-BE49-F238E27FC236}">
                    <a16:creationId xmlns:a16="http://schemas.microsoft.com/office/drawing/2014/main" id="{859934A7-3A79-4C42-B848-768371F8DD77}"/>
                  </a:ext>
                </a:extLst>
              </p:cNvPr>
              <p:cNvGrpSpPr/>
              <p:nvPr/>
            </p:nvGrpSpPr>
            <p:grpSpPr>
              <a:xfrm>
                <a:off x="6137" y="791662"/>
                <a:ext cx="2226307" cy="215265"/>
                <a:chOff x="0" y="0"/>
                <a:chExt cx="2226636" cy="215265"/>
              </a:xfrm>
            </p:grpSpPr>
            <p:cxnSp>
              <p:nvCxnSpPr>
                <p:cNvPr id="67" name="Прямая соединительная линия 66">
                  <a:extLst>
                    <a:ext uri="{FF2B5EF4-FFF2-40B4-BE49-F238E27FC236}">
                      <a16:creationId xmlns:a16="http://schemas.microsoft.com/office/drawing/2014/main" id="{A62634A1-9F56-40CF-AE69-BA85B17B1A47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468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Прямая соединительная линия 67">
                  <a:extLst>
                    <a:ext uri="{FF2B5EF4-FFF2-40B4-BE49-F238E27FC236}">
                      <a16:creationId xmlns:a16="http://schemas.microsoft.com/office/drawing/2014/main" id="{7B03EC73-1F73-4507-AF34-9164E3A37636}"/>
                    </a:ext>
                  </a:extLst>
                </p:cNvPr>
                <p:cNvCxnSpPr/>
                <p:nvPr/>
              </p:nvCxnSpPr>
              <p:spPr>
                <a:xfrm flipV="1">
                  <a:off x="454131" y="0"/>
                  <a:ext cx="0" cy="2152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>
                  <a:extLst>
                    <a:ext uri="{FF2B5EF4-FFF2-40B4-BE49-F238E27FC236}">
                      <a16:creationId xmlns:a16="http://schemas.microsoft.com/office/drawing/2014/main" id="{295216C6-92EF-45CE-B237-3C2E1BDEF49B}"/>
                    </a:ext>
                  </a:extLst>
                </p:cNvPr>
                <p:cNvCxnSpPr/>
                <p:nvPr/>
              </p:nvCxnSpPr>
              <p:spPr>
                <a:xfrm>
                  <a:off x="444926" y="214792"/>
                  <a:ext cx="1350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Прямая соединительная линия 69">
                  <a:extLst>
                    <a:ext uri="{FF2B5EF4-FFF2-40B4-BE49-F238E27FC236}">
                      <a16:creationId xmlns:a16="http://schemas.microsoft.com/office/drawing/2014/main" id="{CC90388D-AA2F-45CD-BC73-4DD008EA0DAA}"/>
                    </a:ext>
                  </a:extLst>
                </p:cNvPr>
                <p:cNvCxnSpPr/>
                <p:nvPr/>
              </p:nvCxnSpPr>
              <p:spPr>
                <a:xfrm flipV="1">
                  <a:off x="1785841" y="0"/>
                  <a:ext cx="0" cy="21526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Прямая соединительная линия 70">
                  <a:extLst>
                    <a:ext uri="{FF2B5EF4-FFF2-40B4-BE49-F238E27FC236}">
                      <a16:creationId xmlns:a16="http://schemas.microsoft.com/office/drawing/2014/main" id="{7CBA771C-38CD-4378-8797-B65921BD0637}"/>
                    </a:ext>
                  </a:extLst>
                </p:cNvPr>
                <p:cNvCxnSpPr/>
                <p:nvPr/>
              </p:nvCxnSpPr>
              <p:spPr>
                <a:xfrm flipV="1">
                  <a:off x="1776636" y="0"/>
                  <a:ext cx="450000" cy="190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Группа 60">
                <a:extLst>
                  <a:ext uri="{FF2B5EF4-FFF2-40B4-BE49-F238E27FC236}">
                    <a16:creationId xmlns:a16="http://schemas.microsoft.com/office/drawing/2014/main" id="{5FC8BAB6-CCF1-4976-83BF-0D90566C706D}"/>
                  </a:ext>
                </a:extLst>
              </p:cNvPr>
              <p:cNvGrpSpPr/>
              <p:nvPr/>
            </p:nvGrpSpPr>
            <p:grpSpPr>
              <a:xfrm>
                <a:off x="12274" y="1098508"/>
                <a:ext cx="2209165" cy="224254"/>
                <a:chOff x="0" y="-929"/>
                <a:chExt cx="2209165" cy="224254"/>
              </a:xfrm>
            </p:grpSpPr>
            <p:cxnSp>
              <p:nvCxnSpPr>
                <p:cNvPr id="62" name="Прямая соединительная линия 61">
                  <a:extLst>
                    <a:ext uri="{FF2B5EF4-FFF2-40B4-BE49-F238E27FC236}">
                      <a16:creationId xmlns:a16="http://schemas.microsoft.com/office/drawing/2014/main" id="{5ED0947E-5DC9-4952-8181-D8C774E393E2}"/>
                    </a:ext>
                  </a:extLst>
                </p:cNvPr>
                <p:cNvCxnSpPr/>
                <p:nvPr/>
              </p:nvCxnSpPr>
              <p:spPr>
                <a:xfrm>
                  <a:off x="0" y="214792"/>
                  <a:ext cx="66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>
                  <a:extLst>
                    <a:ext uri="{FF2B5EF4-FFF2-40B4-BE49-F238E27FC236}">
                      <a16:creationId xmlns:a16="http://schemas.microsoft.com/office/drawing/2014/main" id="{1FC5DE63-4903-4E70-8561-6341A1CE4649}"/>
                    </a:ext>
                  </a:extLst>
                </p:cNvPr>
                <p:cNvCxnSpPr/>
                <p:nvPr/>
              </p:nvCxnSpPr>
              <p:spPr>
                <a:xfrm flipV="1">
                  <a:off x="661640" y="-929"/>
                  <a:ext cx="0" cy="2157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>
                  <a:extLst>
                    <a:ext uri="{FF2B5EF4-FFF2-40B4-BE49-F238E27FC236}">
                      <a16:creationId xmlns:a16="http://schemas.microsoft.com/office/drawing/2014/main" id="{CFB23C36-FA52-4E17-89D1-748D6D8EB237}"/>
                    </a:ext>
                  </a:extLst>
                </p:cNvPr>
                <p:cNvCxnSpPr/>
                <p:nvPr/>
              </p:nvCxnSpPr>
              <p:spPr>
                <a:xfrm>
                  <a:off x="655410" y="11320"/>
                  <a:ext cx="1188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Прямая соединительная линия 64">
                  <a:extLst>
                    <a:ext uri="{FF2B5EF4-FFF2-40B4-BE49-F238E27FC236}">
                      <a16:creationId xmlns:a16="http://schemas.microsoft.com/office/drawing/2014/main" id="{D0EF607F-9789-4C16-94F0-DE7A269D2D2F}"/>
                    </a:ext>
                  </a:extLst>
                </p:cNvPr>
                <p:cNvCxnSpPr/>
                <p:nvPr/>
              </p:nvCxnSpPr>
              <p:spPr>
                <a:xfrm flipV="1">
                  <a:off x="1832318" y="7603"/>
                  <a:ext cx="0" cy="2157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Прямая соединительная линия 65">
                  <a:extLst>
                    <a:ext uri="{FF2B5EF4-FFF2-40B4-BE49-F238E27FC236}">
                      <a16:creationId xmlns:a16="http://schemas.microsoft.com/office/drawing/2014/main" id="{3E24B398-AE9C-4FA0-A836-03297F5A5739}"/>
                    </a:ext>
                  </a:extLst>
                </p:cNvPr>
                <p:cNvCxnSpPr/>
                <p:nvPr/>
              </p:nvCxnSpPr>
              <p:spPr>
                <a:xfrm>
                  <a:off x="1820926" y="221517"/>
                  <a:ext cx="38823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Поле 189">
              <a:extLst>
                <a:ext uri="{FF2B5EF4-FFF2-40B4-BE49-F238E27FC236}">
                  <a16:creationId xmlns:a16="http://schemas.microsoft.com/office/drawing/2014/main" id="{6529D0C3-4AF9-4A14-82F5-A676DD53C101}"/>
                </a:ext>
              </a:extLst>
            </p:cNvPr>
            <p:cNvSpPr txBox="1"/>
            <p:nvPr/>
          </p:nvSpPr>
          <p:spPr>
            <a:xfrm>
              <a:off x="6136" y="0"/>
              <a:ext cx="270024" cy="2485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i="1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48" name="Поле 190">
              <a:extLst>
                <a:ext uri="{FF2B5EF4-FFF2-40B4-BE49-F238E27FC236}">
                  <a16:creationId xmlns:a16="http://schemas.microsoft.com/office/drawing/2014/main" id="{444939AC-0CEA-4784-AEB8-E4EC9FFC81A5}"/>
                </a:ext>
              </a:extLst>
            </p:cNvPr>
            <p:cNvSpPr txBox="1"/>
            <p:nvPr/>
          </p:nvSpPr>
          <p:spPr>
            <a:xfrm>
              <a:off x="6136" y="395831"/>
              <a:ext cx="270024" cy="2485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i="1">
                  <a:effectLst/>
                  <a:latin typeface="Times New Roman"/>
                  <a:ea typeface="Calibri"/>
                  <a:cs typeface="Times New Roman"/>
                </a:rPr>
                <a:t>S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49" name="Поле 191">
              <a:extLst>
                <a:ext uri="{FF2B5EF4-FFF2-40B4-BE49-F238E27FC236}">
                  <a16:creationId xmlns:a16="http://schemas.microsoft.com/office/drawing/2014/main" id="{750A9CE0-0BFA-42A7-AEBF-507597A4C3B9}"/>
                </a:ext>
              </a:extLst>
            </p:cNvPr>
            <p:cNvSpPr txBox="1"/>
            <p:nvPr/>
          </p:nvSpPr>
          <p:spPr>
            <a:xfrm>
              <a:off x="6136" y="751772"/>
              <a:ext cx="270024" cy="2485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i="1">
                  <a:effectLst/>
                  <a:latin typeface="Times New Roman"/>
                  <a:ea typeface="Calibri"/>
                  <a:cs typeface="Times New Roman"/>
                </a:rPr>
                <a:t>R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0" name="Поле 192">
              <a:extLst>
                <a:ext uri="{FF2B5EF4-FFF2-40B4-BE49-F238E27FC236}">
                  <a16:creationId xmlns:a16="http://schemas.microsoft.com/office/drawing/2014/main" id="{DAB66218-3C58-4695-B658-35A987D8D6BF}"/>
                </a:ext>
              </a:extLst>
            </p:cNvPr>
            <p:cNvSpPr txBox="1"/>
            <p:nvPr/>
          </p:nvSpPr>
          <p:spPr>
            <a:xfrm>
              <a:off x="0" y="1052480"/>
              <a:ext cx="270024" cy="28256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i="1">
                  <a:effectLst/>
                  <a:latin typeface="Times New Roman"/>
                  <a:ea typeface="Calibri"/>
                  <a:cs typeface="Times New Roman"/>
                </a:rPr>
                <a:t>Q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1" name="Поле 193">
              <a:extLst>
                <a:ext uri="{FF2B5EF4-FFF2-40B4-BE49-F238E27FC236}">
                  <a16:creationId xmlns:a16="http://schemas.microsoft.com/office/drawing/2014/main" id="{6FA6DDD6-269E-4909-952D-BE118422A9D1}"/>
                </a:ext>
              </a:extLst>
            </p:cNvPr>
            <p:cNvSpPr txBox="1"/>
            <p:nvPr/>
          </p:nvSpPr>
          <p:spPr>
            <a:xfrm>
              <a:off x="2546818" y="1104644"/>
              <a:ext cx="270024" cy="24854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i="1">
                  <a:effectLst/>
                  <a:latin typeface="Times New Roman"/>
                  <a:ea typeface="Calibri"/>
                  <a:cs typeface="Times New Roman"/>
                </a:rPr>
                <a:t>t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B6E902C3-50F3-465E-819A-5407126B2FA9}"/>
              </a:ext>
            </a:extLst>
          </p:cNvPr>
          <p:cNvGrpSpPr/>
          <p:nvPr/>
        </p:nvGrpSpPr>
        <p:grpSpPr>
          <a:xfrm>
            <a:off x="3536848" y="857955"/>
            <a:ext cx="1780132" cy="1453141"/>
            <a:chOff x="0" y="0"/>
            <a:chExt cx="1866265" cy="1477190"/>
          </a:xfrm>
        </p:grpSpPr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C8385BC9-3110-46FB-AD56-D88D50DE33DA}"/>
                </a:ext>
              </a:extLst>
            </p:cNvPr>
            <p:cNvGrpSpPr/>
            <p:nvPr/>
          </p:nvGrpSpPr>
          <p:grpSpPr>
            <a:xfrm>
              <a:off x="0" y="0"/>
              <a:ext cx="1866265" cy="1477190"/>
              <a:chOff x="0" y="0"/>
              <a:chExt cx="1866265" cy="1477645"/>
            </a:xfrm>
          </p:grpSpPr>
          <p:grpSp>
            <p:nvGrpSpPr>
              <p:cNvPr id="115" name="Группа 114">
                <a:extLst>
                  <a:ext uri="{FF2B5EF4-FFF2-40B4-BE49-F238E27FC236}">
                    <a16:creationId xmlns:a16="http://schemas.microsoft.com/office/drawing/2014/main" id="{6AA15DBC-D546-41E7-BDC9-3C6EDAFEACBC}"/>
                  </a:ext>
                </a:extLst>
              </p:cNvPr>
              <p:cNvGrpSpPr/>
              <p:nvPr/>
            </p:nvGrpSpPr>
            <p:grpSpPr>
              <a:xfrm>
                <a:off x="0" y="37645"/>
                <a:ext cx="1866265" cy="1440000"/>
                <a:chOff x="0" y="37645"/>
                <a:chExt cx="1866265" cy="1440000"/>
              </a:xfrm>
            </p:grpSpPr>
            <p:cxnSp>
              <p:nvCxnSpPr>
                <p:cNvPr id="118" name="Прямая соединительная линия 117">
                  <a:extLst>
                    <a:ext uri="{FF2B5EF4-FFF2-40B4-BE49-F238E27FC236}">
                      <a16:creationId xmlns:a16="http://schemas.microsoft.com/office/drawing/2014/main" id="{EF6A5AA3-6DF5-4BBB-832A-9DAB3D293CCE}"/>
                    </a:ext>
                  </a:extLst>
                </p:cNvPr>
                <p:cNvCxnSpPr/>
                <p:nvPr/>
              </p:nvCxnSpPr>
              <p:spPr>
                <a:xfrm>
                  <a:off x="1381125" y="342900"/>
                  <a:ext cx="48514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Поле 8">
                  <a:extLst>
                    <a:ext uri="{FF2B5EF4-FFF2-40B4-BE49-F238E27FC236}">
                      <a16:creationId xmlns:a16="http://schemas.microsoft.com/office/drawing/2014/main" id="{4F98750E-4803-4970-8D2D-C702CE9BB733}"/>
                    </a:ext>
                  </a:extLst>
                </p:cNvPr>
                <p:cNvSpPr txBox="1"/>
                <p:nvPr/>
              </p:nvSpPr>
              <p:spPr>
                <a:xfrm>
                  <a:off x="485775" y="168261"/>
                  <a:ext cx="381000" cy="36185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800" i="1" kern="1200" dirty="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S</a:t>
                  </a:r>
                  <a:endParaRPr lang="ru-RU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120" name="Группа 119">
                  <a:extLst>
                    <a:ext uri="{FF2B5EF4-FFF2-40B4-BE49-F238E27FC236}">
                      <a16:creationId xmlns:a16="http://schemas.microsoft.com/office/drawing/2014/main" id="{BB6540BE-CCE3-4F68-AC7F-F0906F7D57E7}"/>
                    </a:ext>
                  </a:extLst>
                </p:cNvPr>
                <p:cNvGrpSpPr/>
                <p:nvPr/>
              </p:nvGrpSpPr>
              <p:grpSpPr>
                <a:xfrm>
                  <a:off x="0" y="37645"/>
                  <a:ext cx="1391571" cy="1440000"/>
                  <a:chOff x="0" y="37645"/>
                  <a:chExt cx="1391571" cy="1440000"/>
                </a:xfrm>
              </p:grpSpPr>
              <p:sp>
                <p:nvSpPr>
                  <p:cNvPr id="123" name="Прямоугольник 122">
                    <a:extLst>
                      <a:ext uri="{FF2B5EF4-FFF2-40B4-BE49-F238E27FC236}">
                        <a16:creationId xmlns:a16="http://schemas.microsoft.com/office/drawing/2014/main" id="{4700255F-2835-4A80-86F5-EDCCA3644D35}"/>
                      </a:ext>
                    </a:extLst>
                  </p:cNvPr>
                  <p:cNvSpPr/>
                  <p:nvPr/>
                </p:nvSpPr>
                <p:spPr>
                  <a:xfrm>
                    <a:off x="491571" y="37645"/>
                    <a:ext cx="900000" cy="1440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100" kern="1200">
                        <a:solidFill>
                          <a:srgbClr val="FFFFFF"/>
                        </a:solidFill>
                        <a:effectLst/>
                        <a:ea typeface="Times New Roman"/>
                      </a:rPr>
                      <a:t> </a:t>
                    </a:r>
                    <a:endParaRPr lang="ru-RU" sz="1200">
                      <a:effectLst/>
                      <a:latin typeface="Times New Roman"/>
                      <a:ea typeface="Times New Roman"/>
                    </a:endParaRPr>
                  </a:p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10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  <p:grpSp>
                <p:nvGrpSpPr>
                  <p:cNvPr id="124" name="Группа 123">
                    <a:extLst>
                      <a:ext uri="{FF2B5EF4-FFF2-40B4-BE49-F238E27FC236}">
                        <a16:creationId xmlns:a16="http://schemas.microsoft.com/office/drawing/2014/main" id="{9F70ACD6-0001-4CAE-9957-63F6B3D72ED5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342900"/>
                    <a:ext cx="485775" cy="828675"/>
                    <a:chOff x="0" y="342900"/>
                    <a:chExt cx="485775" cy="828675"/>
                  </a:xfrm>
                </p:grpSpPr>
                <p:cxnSp>
                  <p:nvCxnSpPr>
                    <p:cNvPr id="126" name="Прямая соединительная линия 125">
                      <a:extLst>
                        <a:ext uri="{FF2B5EF4-FFF2-40B4-BE49-F238E27FC236}">
                          <a16:creationId xmlns:a16="http://schemas.microsoft.com/office/drawing/2014/main" id="{833BB485-0570-445E-B1E7-FD4FBAC99CE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342900"/>
                      <a:ext cx="485775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Прямая соединительная линия 126">
                      <a:extLst>
                        <a:ext uri="{FF2B5EF4-FFF2-40B4-BE49-F238E27FC236}">
                          <a16:creationId xmlns:a16="http://schemas.microsoft.com/office/drawing/2014/main" id="{05F0E2F4-0943-4183-A415-1654F9D244C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171575"/>
                      <a:ext cx="485775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5" name="Прямая соединительная линия 124">
                    <a:extLst>
                      <a:ext uri="{FF2B5EF4-FFF2-40B4-BE49-F238E27FC236}">
                        <a16:creationId xmlns:a16="http://schemas.microsoft.com/office/drawing/2014/main" id="{AFCEF91C-C23C-4695-B508-2EDD7A8E5E36}"/>
                      </a:ext>
                    </a:extLst>
                  </p:cNvPr>
                  <p:cNvCxnSpPr/>
                  <p:nvPr/>
                </p:nvCxnSpPr>
                <p:spPr>
                  <a:xfrm>
                    <a:off x="866775" y="38100"/>
                    <a:ext cx="0" cy="143954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1" name="Поле 9">
                  <a:extLst>
                    <a:ext uri="{FF2B5EF4-FFF2-40B4-BE49-F238E27FC236}">
                      <a16:creationId xmlns:a16="http://schemas.microsoft.com/office/drawing/2014/main" id="{2F0B157C-E301-4C0E-9E92-C96CB676714A}"/>
                    </a:ext>
                  </a:extLst>
                </p:cNvPr>
                <p:cNvSpPr txBox="1"/>
                <p:nvPr/>
              </p:nvSpPr>
              <p:spPr>
                <a:xfrm>
                  <a:off x="485775" y="981105"/>
                  <a:ext cx="381000" cy="36185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R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22" name="Прямая соединительная линия 121">
                  <a:extLst>
                    <a:ext uri="{FF2B5EF4-FFF2-40B4-BE49-F238E27FC236}">
                      <a16:creationId xmlns:a16="http://schemas.microsoft.com/office/drawing/2014/main" id="{53EC3FD6-89FA-4D4B-9E0D-94359C999464}"/>
                    </a:ext>
                  </a:extLst>
                </p:cNvPr>
                <p:cNvCxnSpPr/>
                <p:nvPr/>
              </p:nvCxnSpPr>
              <p:spPr>
                <a:xfrm>
                  <a:off x="1381125" y="1171575"/>
                  <a:ext cx="48514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Овал 115">
                <a:extLst>
                  <a:ext uri="{FF2B5EF4-FFF2-40B4-BE49-F238E27FC236}">
                    <a16:creationId xmlns:a16="http://schemas.microsoft.com/office/drawing/2014/main" id="{887A524D-F9F9-4627-BD74-BFEAF7ECC9F2}"/>
                  </a:ext>
                </a:extLst>
              </p:cNvPr>
              <p:cNvSpPr/>
              <p:nvPr/>
            </p:nvSpPr>
            <p:spPr>
              <a:xfrm>
                <a:off x="1352550" y="113347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kern="1200">
                    <a:solidFill>
                      <a:srgbClr val="FFFFFF"/>
                    </a:solidFill>
                    <a:effectLst/>
                    <a:ea typeface="Times New Roman"/>
                  </a:rPr>
                  <a:t> 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17" name="Поле 14">
                <a:extLst>
                  <a:ext uri="{FF2B5EF4-FFF2-40B4-BE49-F238E27FC236}">
                    <a16:creationId xmlns:a16="http://schemas.microsoft.com/office/drawing/2014/main" id="{8EEBF63A-0977-44E7-9B98-00741C26E935}"/>
                  </a:ext>
                </a:extLst>
              </p:cNvPr>
              <p:cNvSpPr txBox="1"/>
              <p:nvPr/>
            </p:nvSpPr>
            <p:spPr>
              <a:xfrm>
                <a:off x="895350" y="0"/>
                <a:ext cx="457200" cy="3617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i="1" kern="12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TT</a:t>
                </a:r>
                <a:endParaRPr lang="ru-RU" sz="16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07BF1620-EB05-43AC-ACDF-16091FA15195}"/>
                </a:ext>
              </a:extLst>
            </p:cNvPr>
            <p:cNvCxnSpPr/>
            <p:nvPr/>
          </p:nvCxnSpPr>
          <p:spPr>
            <a:xfrm>
              <a:off x="5286" y="739977"/>
              <a:ext cx="485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5EFE6645-9B3B-46E0-95AF-FAB4D2E5695B}"/>
                </a:ext>
              </a:extLst>
            </p:cNvPr>
            <p:cNvCxnSpPr/>
            <p:nvPr/>
          </p:nvCxnSpPr>
          <p:spPr>
            <a:xfrm flipH="1">
              <a:off x="422844" y="692407"/>
              <a:ext cx="137160" cy="1104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Поле 9">
              <a:extLst>
                <a:ext uri="{FF2B5EF4-FFF2-40B4-BE49-F238E27FC236}">
                  <a16:creationId xmlns:a16="http://schemas.microsoft.com/office/drawing/2014/main" id="{24522E81-1DCE-4908-A923-CD00B878D7A9}"/>
                </a:ext>
              </a:extLst>
            </p:cNvPr>
            <p:cNvSpPr txBox="1"/>
            <p:nvPr/>
          </p:nvSpPr>
          <p:spPr>
            <a:xfrm>
              <a:off x="496842" y="570839"/>
              <a:ext cx="381000" cy="361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800" i="1" kern="12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A05B06-0C83-4736-873C-8437CEFC1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87" y="2527487"/>
            <a:ext cx="3152238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7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54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2259465" y="0"/>
            <a:ext cx="2339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Синхронный </a:t>
            </a:r>
            <a:r>
              <a:rPr lang="en-US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JK-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триггер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133458-D398-4F41-87ED-43C89D34035D}"/>
              </a:ext>
            </a:extLst>
          </p:cNvPr>
          <p:cNvSpPr/>
          <p:nvPr/>
        </p:nvSpPr>
        <p:spPr>
          <a:xfrm>
            <a:off x="96007" y="282248"/>
            <a:ext cx="666598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Аналогичен RS-триггеру (J ~ S; K ~ R), но не имеет запрещенного состояния J=K=1.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JK-триггер значительно сложнее по своей структуре, чем RS-триггер. Он относится к так называемым тактируемым триггерам, то есть он срабатывает по фронту тактового сигнала. Входы -R и -S работают точно так же, как и в RS-триггере, то есть отрицательный импульс на входе -R устанавливает прямой выход в нуль, а инверсный — в единицу, а отрицательный импульс на входе -S устанавливает прямой выход в единицу, а инверсный — в нуль.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состояние триггера может быть изменено не только этими сигналами, но и сигналами на двух информационных входах J и K и синхросигналом С. Переключение триггера в этом случае происходит по отрицательному фронту сигнала С (по переходу из единицы в нуль) в зависимости от состояний сигналов J и K. При единице на входе J и нуле на входе К по фронту сигнала С прямой выход устанавливается в единицу (обратный — в нуль). При нуле на входе J и единице на входе К по фронту сигнала С прямой выход устанавливается в нуль (обратный — в единицу). При единичных уровнях на обоих входах J и K по фронту сигнала С триггер меняет состояние своих выходов на противоположные (это называется счетным режимом).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F715A74-4FF8-4AC5-A6B7-7FED5BA1CB73}"/>
              </a:ext>
            </a:extLst>
          </p:cNvPr>
          <p:cNvGrpSpPr/>
          <p:nvPr/>
        </p:nvGrpSpPr>
        <p:grpSpPr>
          <a:xfrm>
            <a:off x="55959" y="3422309"/>
            <a:ext cx="4741366" cy="1496373"/>
            <a:chOff x="0" y="0"/>
            <a:chExt cx="6548755" cy="2331648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08A93DD9-ACB0-411E-9561-8F08C36EA8B2}"/>
                </a:ext>
              </a:extLst>
            </p:cNvPr>
            <p:cNvSpPr/>
            <p:nvPr/>
          </p:nvSpPr>
          <p:spPr>
            <a:xfrm>
              <a:off x="451021" y="1151237"/>
              <a:ext cx="34925" cy="349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3E5248E3-7D55-4B4A-ADF3-FA1FF847FC26}"/>
                </a:ext>
              </a:extLst>
            </p:cNvPr>
            <p:cNvGrpSpPr/>
            <p:nvPr/>
          </p:nvGrpSpPr>
          <p:grpSpPr>
            <a:xfrm>
              <a:off x="0" y="0"/>
              <a:ext cx="6548755" cy="2331648"/>
              <a:chOff x="0" y="0"/>
              <a:chExt cx="6548755" cy="2331648"/>
            </a:xfrm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7C68A679-9AE1-4A1B-AD2A-394EEFC1D302}"/>
                  </a:ext>
                </a:extLst>
              </p:cNvPr>
              <p:cNvGrpSpPr/>
              <p:nvPr/>
            </p:nvGrpSpPr>
            <p:grpSpPr>
              <a:xfrm>
                <a:off x="0" y="0"/>
                <a:ext cx="6548755" cy="2331648"/>
                <a:chOff x="0" y="0"/>
                <a:chExt cx="6548765" cy="2331648"/>
              </a:xfrm>
            </p:grpSpPr>
            <p:grpSp>
              <p:nvGrpSpPr>
                <p:cNvPr id="36" name="Группа 35">
                  <a:extLst>
                    <a:ext uri="{FF2B5EF4-FFF2-40B4-BE49-F238E27FC236}">
                      <a16:creationId xmlns:a16="http://schemas.microsoft.com/office/drawing/2014/main" id="{46E98BAF-DBE9-44C6-9311-647383D372B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548765" cy="2331648"/>
                  <a:chOff x="0" y="0"/>
                  <a:chExt cx="6548765" cy="2331648"/>
                </a:xfrm>
              </p:grpSpPr>
              <p:grpSp>
                <p:nvGrpSpPr>
                  <p:cNvPr id="39" name="Группа 38">
                    <a:extLst>
                      <a:ext uri="{FF2B5EF4-FFF2-40B4-BE49-F238E27FC236}">
                        <a16:creationId xmlns:a16="http://schemas.microsoft.com/office/drawing/2014/main" id="{90228E6A-3D89-4153-9C09-E3C331CD20E7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6548765" cy="2331648"/>
                    <a:chOff x="0" y="0"/>
                    <a:chExt cx="6548765" cy="2331648"/>
                  </a:xfrm>
                </p:grpSpPr>
                <p:grpSp>
                  <p:nvGrpSpPr>
                    <p:cNvPr id="41" name="Группа 40">
                      <a:extLst>
                        <a:ext uri="{FF2B5EF4-FFF2-40B4-BE49-F238E27FC236}">
                          <a16:creationId xmlns:a16="http://schemas.microsoft.com/office/drawing/2014/main" id="{5B390325-7A3D-4B32-B802-BABF1A3497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6252717" cy="2331648"/>
                      <a:chOff x="0" y="0"/>
                      <a:chExt cx="6252717" cy="2331648"/>
                    </a:xfrm>
                  </p:grpSpPr>
                  <p:grpSp>
                    <p:nvGrpSpPr>
                      <p:cNvPr id="44" name="Группа 43">
                        <a:extLst>
                          <a:ext uri="{FF2B5EF4-FFF2-40B4-BE49-F238E27FC236}">
                            <a16:creationId xmlns:a16="http://schemas.microsoft.com/office/drawing/2014/main" id="{18622B98-4967-4AC9-858A-9EDB7F4042C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2371" y="0"/>
                        <a:ext cx="6150346" cy="2331648"/>
                        <a:chOff x="-8626" y="0"/>
                        <a:chExt cx="6150346" cy="2331648"/>
                      </a:xfrm>
                    </p:grpSpPr>
                    <p:grpSp>
                      <p:nvGrpSpPr>
                        <p:cNvPr id="47" name="Группа 46">
                          <a:extLst>
                            <a:ext uri="{FF2B5EF4-FFF2-40B4-BE49-F238E27FC236}">
                              <a16:creationId xmlns:a16="http://schemas.microsoft.com/office/drawing/2014/main" id="{7BCD13F0-7B5C-4E03-9CA9-8E049DA78A1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8626" y="0"/>
                          <a:ext cx="6150346" cy="2331648"/>
                          <a:chOff x="-8626" y="0"/>
                          <a:chExt cx="6150434" cy="2331648"/>
                        </a:xfrm>
                      </p:grpSpPr>
                      <p:cxnSp>
                        <p:nvCxnSpPr>
                          <p:cNvPr id="52" name="Прямая соединительная линия 51">
                            <a:extLst>
                              <a:ext uri="{FF2B5EF4-FFF2-40B4-BE49-F238E27FC236}">
                                <a16:creationId xmlns:a16="http://schemas.microsoft.com/office/drawing/2014/main" id="{31F4444D-9665-4E89-A239-992F58F2B9D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369988" y="2330927"/>
                            <a:ext cx="5385975" cy="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53" name="Группа 52">
                            <a:extLst>
                              <a:ext uri="{FF2B5EF4-FFF2-40B4-BE49-F238E27FC236}">
                                <a16:creationId xmlns:a16="http://schemas.microsoft.com/office/drawing/2014/main" id="{BACF84B0-3CA4-4DDA-9BB5-D262518764B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07838" y="211422"/>
                            <a:ext cx="5533970" cy="1946495"/>
                            <a:chOff x="0" y="0"/>
                            <a:chExt cx="5533970" cy="1946495"/>
                          </a:xfrm>
                        </p:grpSpPr>
                        <p:grpSp>
                          <p:nvGrpSpPr>
                            <p:cNvPr id="63" name="Группа 62">
                              <a:extLst>
                                <a:ext uri="{FF2B5EF4-FFF2-40B4-BE49-F238E27FC236}">
                                  <a16:creationId xmlns:a16="http://schemas.microsoft.com/office/drawing/2014/main" id="{205B9AE5-3C52-4DD7-BA75-7556B9F948B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0" y="190280"/>
                              <a:ext cx="5533970" cy="1756215"/>
                              <a:chOff x="0" y="0"/>
                              <a:chExt cx="5533970" cy="1756215"/>
                            </a:xfrm>
                          </p:grpSpPr>
                          <p:grpSp>
                            <p:nvGrpSpPr>
                              <p:cNvPr id="71" name="Группа 70">
                                <a:extLst>
                                  <a:ext uri="{FF2B5EF4-FFF2-40B4-BE49-F238E27FC236}">
                                    <a16:creationId xmlns:a16="http://schemas.microsoft.com/office/drawing/2014/main" id="{936CB47F-D724-4385-898E-CABD4CD41DDC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0" y="0"/>
                                <a:ext cx="5533970" cy="1495425"/>
                                <a:chOff x="0" y="0"/>
                                <a:chExt cx="5533970" cy="1495425"/>
                              </a:xfrm>
                            </p:grpSpPr>
                            <p:grpSp>
                              <p:nvGrpSpPr>
                                <p:cNvPr id="79" name="Группа 78">
                                  <a:extLst>
                                    <a:ext uri="{FF2B5EF4-FFF2-40B4-BE49-F238E27FC236}">
                                      <a16:creationId xmlns:a16="http://schemas.microsoft.com/office/drawing/2014/main" id="{7CE7F921-A0F9-4E44-9461-15D0BDE34E12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0" y="0"/>
                                  <a:ext cx="5533970" cy="1495425"/>
                                  <a:chOff x="0" y="0"/>
                                  <a:chExt cx="5533970" cy="1495425"/>
                                </a:xfrm>
                              </p:grpSpPr>
                              <p:grpSp>
                                <p:nvGrpSpPr>
                                  <p:cNvPr id="84" name="Группа 83">
                                    <a:extLst>
                                      <a:ext uri="{FF2B5EF4-FFF2-40B4-BE49-F238E27FC236}">
                                        <a16:creationId xmlns:a16="http://schemas.microsoft.com/office/drawing/2014/main" id="{90601AA5-D6CB-4EB1-812E-3F5D1B85D9F3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533775" y="0"/>
                                    <a:ext cx="2000195" cy="1477645"/>
                                    <a:chOff x="0" y="0"/>
                                    <a:chExt cx="2000195" cy="1477645"/>
                                  </a:xfrm>
                                </p:grpSpPr>
                                <p:grpSp>
                                  <p:nvGrpSpPr>
                                    <p:cNvPr id="106" name="Группа 105">
                                      <a:extLst>
                                        <a:ext uri="{FF2B5EF4-FFF2-40B4-BE49-F238E27FC236}">
                                          <a16:creationId xmlns:a16="http://schemas.microsoft.com/office/drawing/2014/main" id="{2264D1B4-6A98-4107-81AB-57B563C2E395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0" y="0"/>
                                      <a:ext cx="2000195" cy="1477645"/>
                                      <a:chOff x="0" y="0"/>
                                      <a:chExt cx="2000195" cy="1478100"/>
                                    </a:xfrm>
                                  </p:grpSpPr>
                                  <p:grpSp>
                                    <p:nvGrpSpPr>
                                      <p:cNvPr id="109" name="Группа 108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1F7E13AA-3BA5-44D8-A465-72A7DDF5B148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0" y="38100"/>
                                        <a:ext cx="2000195" cy="1440000"/>
                                        <a:chOff x="0" y="38100"/>
                                        <a:chExt cx="2000195" cy="1440000"/>
                                      </a:xfrm>
                                    </p:grpSpPr>
                                    <p:grpSp>
                                      <p:nvGrpSpPr>
                                        <p:cNvPr id="112" name="Группа 111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FA9E2769-3383-42EA-B992-02870698276A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0" y="38100"/>
                                          <a:ext cx="1385775" cy="1440000"/>
                                          <a:chOff x="0" y="38100"/>
                                          <a:chExt cx="1385775" cy="1440000"/>
                                        </a:xfrm>
                                      </p:grpSpPr>
                                      <p:sp>
                                        <p:nvSpPr>
                                          <p:cNvPr id="117" name="Прямоугольник 11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B35399E8-EF36-4351-A454-7830DA7BCE00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85775" y="38100"/>
                                            <a:ext cx="900000" cy="144000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pPr>
                                              <a:lnSpc>
                                                <a:spcPct val="115000"/>
                                              </a:lnSpc>
                                              <a:spcAft>
                                                <a:spcPts val="1000"/>
                                              </a:spcAft>
                                            </a:pPr>
                                            <a:r>
                                              <a:rPr lang="ru-RU" sz="1100">
                                                <a:effectLst/>
                                                <a:ea typeface="Times New Roman"/>
                                                <a:cs typeface="Times New Roman"/>
                                              </a:rPr>
                                              <a:t> </a:t>
                                            </a:r>
                                            <a:endParaRPr lang="ru-RU" sz="1100">
                                              <a:effectLst/>
                                              <a:ea typeface="Calibri"/>
                                              <a:cs typeface="Times New Roman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18" name="Группа 11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16DEF912-A17E-48EC-BA6D-E6CC7CB91523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0" y="342900"/>
                                            <a:ext cx="485775" cy="828675"/>
                                            <a:chOff x="0" y="342900"/>
                                            <a:chExt cx="485775" cy="828675"/>
                                          </a:xfrm>
                                        </p:grpSpPr>
                                        <p:cxnSp>
                                          <p:nvCxnSpPr>
                                            <p:cNvPr id="120" name="Прямая соединительная линия 119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63EF3F16-D6CF-4F20-B1EF-E45014CC0F21}"/>
                                                </a:ext>
                                              </a:extLst>
                                            </p:cNvPr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0" y="342900"/>
                                              <a:ext cx="48577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9050"/>
                                          </p:spPr>
                                          <p:style>
                                            <a:lnRef idx="1">
                                              <a:schemeClr val="dk1"/>
                                            </a:lnRef>
                                            <a:fillRef idx="0">
                                              <a:schemeClr val="dk1"/>
                                            </a:fillRef>
                                            <a:effectRef idx="0">
                                              <a:schemeClr val="dk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121" name="Прямая соединительная линия 120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B79DB5EF-AFFE-497B-92B8-6970A6B5DDE4}"/>
                                                </a:ext>
                                              </a:extLst>
                                            </p:cNvPr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0" y="1171575"/>
                                              <a:ext cx="48577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9050"/>
                                          </p:spPr>
                                          <p:style>
                                            <a:lnRef idx="1">
                                              <a:schemeClr val="dk1"/>
                                            </a:lnRef>
                                            <a:fillRef idx="0">
                                              <a:schemeClr val="dk1"/>
                                            </a:fillRef>
                                            <a:effectRef idx="0">
                                              <a:schemeClr val="dk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  <p:cxnSp>
                                        <p:nvCxnSpPr>
                                          <p:cNvPr id="119" name="Прямая соединительная линия 118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76E4EFF7-89E0-4074-98C1-21E20710B972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866775" y="38100"/>
                                            <a:ext cx="0" cy="1439545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905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113" name="Поле 8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1CCB0C52-1F6B-4A60-AB11-B223717725FE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485775" y="152400"/>
                                          <a:ext cx="381000" cy="361854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6350">
                                          <a:noFill/>
                                        </a:ln>
                                        <a:effectLst/>
                                      </p:spPr>
                                      <p:style>
                                        <a:lnRef idx="0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dk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>
                                            <a:lnSpc>
                                              <a:spcPct val="115000"/>
                                            </a:lnSpc>
                                            <a:spcAft>
                                              <a:spcPts val="1000"/>
                                            </a:spcAft>
                                          </a:pPr>
                                          <a:r>
                                            <a:rPr lang="ru-RU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Times New Roman"/>
                                              <a:ea typeface="Calibri"/>
                                            </a:rPr>
                                            <a:t>S</a:t>
                                          </a:r>
                                          <a:endParaRPr lang="ru-RU" sz="1200">
                                            <a:effectLst/>
                                            <a:latin typeface="Times New Roman"/>
                                            <a:ea typeface="Times New Roman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14" name="Поле 9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713B0CD3-7D11-4BF8-B802-17B914BA3719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485775" y="1009650"/>
                                          <a:ext cx="381000" cy="361854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6350">
                                          <a:noFill/>
                                        </a:ln>
                                        <a:effectLst/>
                                      </p:spPr>
                                      <p:style>
                                        <a:lnRef idx="0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dk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>
                                            <a:lnSpc>
                                              <a:spcPct val="115000"/>
                                            </a:lnSpc>
                                            <a:spcAft>
                                              <a:spcPts val="1000"/>
                                            </a:spcAft>
                                          </a:pPr>
                                          <a:r>
                                            <a:rPr lang="ru-RU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Times New Roman"/>
                                              <a:ea typeface="Calibri"/>
                                            </a:rPr>
                                            <a:t>R</a:t>
                                          </a:r>
                                          <a:endParaRPr lang="ru-RU" sz="1200">
                                            <a:effectLst/>
                                            <a:latin typeface="Times New Roman"/>
                                            <a:ea typeface="Times New Roman"/>
                                          </a:endParaRPr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115" name="Прямая соединительная линия 114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4952F222-5248-4304-B969-6788DAED335A}"/>
                                            </a:ext>
                                          </a:extLst>
                                        </p:cNvPr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1381125" y="342900"/>
                                          <a:ext cx="619070" cy="0"/>
                                        </a:xfrm>
                                        <a:prstGeom prst="line">
                                          <a:avLst/>
                                        </a:prstGeom>
                                        <a:ln w="19050"/>
                                      </p:spPr>
                                      <p:style>
                                        <a:lnRef idx="1">
                                          <a:schemeClr val="dk1"/>
                                        </a:lnRef>
                                        <a:fillRef idx="0">
                                          <a:schemeClr val="dk1"/>
                                        </a:fillRef>
                                        <a:effectRef idx="0">
                                          <a:schemeClr val="dk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16" name="Прямая соединительная линия 115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7570220D-6A67-4E82-80DD-578DC78CF9C5}"/>
                                            </a:ext>
                                          </a:extLst>
                                        </p:cNvPr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1380994" y="1171195"/>
                                          <a:ext cx="619201" cy="0"/>
                                        </a:xfrm>
                                        <a:prstGeom prst="line">
                                          <a:avLst/>
                                        </a:prstGeom>
                                        <a:ln w="19050"/>
                                      </p:spPr>
                                      <p:style>
                                        <a:lnRef idx="1">
                                          <a:schemeClr val="dk1"/>
                                        </a:lnRef>
                                        <a:fillRef idx="0">
                                          <a:schemeClr val="dk1"/>
                                        </a:fillRef>
                                        <a:effectRef idx="0">
                                          <a:schemeClr val="dk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110" name="Овал 10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A8B04DCE-885A-41BB-BD03-D42B4037EE16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352550" y="1133475"/>
                                        <a:ext cx="72000" cy="7200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pPr>
                                          <a:lnSpc>
                                            <a:spcPct val="115000"/>
                                          </a:lnSpc>
                                          <a:spcAft>
                                            <a:spcPts val="1000"/>
                                          </a:spcAft>
                                        </a:pPr>
                                        <a:r>
                                          <a:rPr lang="ru-RU" sz="1100">
                                            <a:effectLst/>
                                            <a:ea typeface="Times New Roman"/>
                                            <a:cs typeface="Times New Roman"/>
                                          </a:rPr>
                                          <a:t> </a:t>
                                        </a:r>
                                        <a:endParaRPr lang="ru-RU" sz="1100">
                                          <a:effectLst/>
                                          <a:ea typeface="Calibri"/>
                                          <a:cs typeface="Times New Roman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111" name="Поле 14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360D815-9BE2-4B0B-BE0C-E6C1D00AFE15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895350" y="0"/>
                                        <a:ext cx="381000" cy="361740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6350">
                                        <a:noFill/>
                                      </a:ln>
                                      <a:effectLst/>
                                    </p:spPr>
                                    <p:style>
                                      <a:lnRef idx="0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dk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pPr>
                                          <a:lnSpc>
                                            <a:spcPct val="115000"/>
                                          </a:lnSpc>
                                          <a:spcAft>
                                            <a:spcPts val="1000"/>
                                          </a:spcAft>
                                        </a:pPr>
                                        <a:r>
                                          <a:rPr lang="ru-RU" sz="1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Times New Roman"/>
                                            <a:ea typeface="Calibri"/>
                                          </a:rPr>
                                          <a:t>T</a:t>
                                        </a:r>
                                        <a:endParaRPr lang="ru-RU" sz="1200">
                                          <a:effectLst/>
                                          <a:latin typeface="Times New Roman"/>
                                          <a:ea typeface="Times New Roman"/>
                                        </a:endParaRPr>
                                      </a:p>
                                    </p:txBody>
                                  </p:sp>
                                </p:grpSp>
                                <p:cxnSp>
                                  <p:nvCxnSpPr>
                                    <p:cNvPr id="107" name="Прямая соединительная линия 106">
                                      <a:extLst>
                                        <a:ext uri="{FF2B5EF4-FFF2-40B4-BE49-F238E27FC236}">
                                          <a16:creationId xmlns:a16="http://schemas.microsoft.com/office/drawing/2014/main" id="{11835F38-5A7A-4F35-9E51-B02AFD9F22F3}"/>
                                        </a:ext>
                                      </a:extLst>
                                    </p:cNvPr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81025" y="219075"/>
                                      <a:ext cx="180975" cy="0"/>
                                    </a:xfrm>
                                    <a:prstGeom prst="line">
                                      <a:avLst/>
                                    </a:prstGeom>
                                    <a:ln w="158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08" name="Прямая соединительная линия 107">
                                      <a:extLst>
                                        <a:ext uri="{FF2B5EF4-FFF2-40B4-BE49-F238E27FC236}">
                                          <a16:creationId xmlns:a16="http://schemas.microsoft.com/office/drawing/2014/main" id="{45909C66-B200-4783-8A8E-AF18F145944E}"/>
                                        </a:ext>
                                      </a:extLst>
                                    </p:cNvPr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81025" y="1076325"/>
                                      <a:ext cx="180975" cy="0"/>
                                    </a:xfrm>
                                    <a:prstGeom prst="line">
                                      <a:avLst/>
                                    </a:prstGeom>
                                    <a:ln w="158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grpSp>
                                <p:nvGrpSpPr>
                                  <p:cNvPr id="85" name="Группа 84">
                                    <a:extLst>
                                      <a:ext uri="{FF2B5EF4-FFF2-40B4-BE49-F238E27FC236}">
                                        <a16:creationId xmlns:a16="http://schemas.microsoft.com/office/drawing/2014/main" id="{C6975904-87BC-48E9-88E2-33A3CB6F9B62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638175" y="0"/>
                                    <a:ext cx="2343150" cy="1477645"/>
                                    <a:chOff x="0" y="0"/>
                                    <a:chExt cx="2343150" cy="1477645"/>
                                  </a:xfrm>
                                </p:grpSpPr>
                                <p:grpSp>
                                  <p:nvGrpSpPr>
                                    <p:cNvPr id="90" name="Группа 89">
                                      <a:extLst>
                                        <a:ext uri="{FF2B5EF4-FFF2-40B4-BE49-F238E27FC236}">
                                          <a16:creationId xmlns:a16="http://schemas.microsoft.com/office/drawing/2014/main" id="{DFC435B7-10C1-4C82-9563-7BB0BFD61278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0" y="0"/>
                                      <a:ext cx="2343150" cy="1477645"/>
                                      <a:chOff x="0" y="0"/>
                                      <a:chExt cx="2343150" cy="1478100"/>
                                    </a:xfrm>
                                  </p:grpSpPr>
                                  <p:grpSp>
                                    <p:nvGrpSpPr>
                                      <p:cNvPr id="93" name="Группа 9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6336E8E-F5FA-48EC-9DC7-D61F758CADB8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0" y="38100"/>
                                        <a:ext cx="2343150" cy="1440000"/>
                                        <a:chOff x="0" y="38100"/>
                                        <a:chExt cx="2343150" cy="1440000"/>
                                      </a:xfrm>
                                    </p:grpSpPr>
                                    <p:grpSp>
                                      <p:nvGrpSpPr>
                                        <p:cNvPr id="96" name="Группа 95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B65F0C03-6286-408D-802A-0BE6630E8929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0" y="38100"/>
                                          <a:ext cx="1385775" cy="1440000"/>
                                          <a:chOff x="0" y="38100"/>
                                          <a:chExt cx="1385775" cy="1440000"/>
                                        </a:xfrm>
                                      </p:grpSpPr>
                                      <p:sp>
                                        <p:nvSpPr>
                                          <p:cNvPr id="101" name="Прямоугольник 100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4FF9A002-BD61-4C78-9A01-8A2358952282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85775" y="38100"/>
                                            <a:ext cx="900000" cy="144000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    <a:prstTxWarp prst="textNoShape">
                                              <a:avLst/>
                                            </a:prstTxWarp>
                                            <a:noAutofit/>
                                          </a:bodyPr>
                                          <a:lstStyle/>
                                          <a:p>
                                            <a:pPr>
                                              <a:lnSpc>
                                                <a:spcPct val="115000"/>
                                              </a:lnSpc>
                                              <a:spcAft>
                                                <a:spcPts val="1000"/>
                                              </a:spcAft>
                                            </a:pPr>
                                            <a:r>
                                              <a:rPr lang="ru-RU" sz="1100">
                                                <a:effectLst/>
                                                <a:ea typeface="Times New Roman"/>
                                                <a:cs typeface="Times New Roman"/>
                                              </a:rPr>
                                              <a:t> </a:t>
                                            </a:r>
                                            <a:endParaRPr lang="ru-RU" sz="1100">
                                              <a:effectLst/>
                                              <a:ea typeface="Calibri"/>
                                              <a:cs typeface="Times New Roman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02" name="Группа 101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1F385B1A-9F57-46DB-A6FC-ADEE30663A7B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0" y="342900"/>
                                            <a:ext cx="485775" cy="828675"/>
                                            <a:chOff x="0" y="342900"/>
                                            <a:chExt cx="485775" cy="828675"/>
                                          </a:xfrm>
                                        </p:grpSpPr>
                                        <p:cxnSp>
                                          <p:nvCxnSpPr>
                                            <p:cNvPr id="104" name="Прямая соединительная линия 103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B20B8850-FC17-4F00-A8F9-A1454369839F}"/>
                                                </a:ext>
                                              </a:extLst>
                                            </p:cNvPr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0" y="342900"/>
                                              <a:ext cx="48577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9050"/>
                                          </p:spPr>
                                          <p:style>
                                            <a:lnRef idx="1">
                                              <a:schemeClr val="dk1"/>
                                            </a:lnRef>
                                            <a:fillRef idx="0">
                                              <a:schemeClr val="dk1"/>
                                            </a:fillRef>
                                            <a:effectRef idx="0">
                                              <a:schemeClr val="dk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  <p:cxnSp>
                                          <p:nvCxnSpPr>
                                            <p:cNvPr id="105" name="Прямая соединительная линия 104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9734D1A0-48B7-4F0F-BA69-D93A8C880F6E}"/>
                                                </a:ext>
                                              </a:extLst>
                                            </p:cNvPr>
                                            <p:cNvCxnSpPr/>
                                            <p:nvPr/>
                                          </p:nvCxnSpPr>
                                          <p:spPr>
                                            <a:xfrm>
                                              <a:off x="0" y="1171575"/>
                                              <a:ext cx="485775" cy="0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ln w="19050"/>
                                          </p:spPr>
                                          <p:style>
                                            <a:lnRef idx="1">
                                              <a:schemeClr val="dk1"/>
                                            </a:lnRef>
                                            <a:fillRef idx="0">
                                              <a:schemeClr val="dk1"/>
                                            </a:fillRef>
                                            <a:effectRef idx="0">
                                              <a:schemeClr val="dk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</p:cxnSp>
                                      </p:grpSp>
                                      <p:cxnSp>
                                        <p:nvCxnSpPr>
                                          <p:cNvPr id="103" name="Прямая соединительная линия 102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4C31ACD7-F0D7-4EBD-9412-84C046AC514E}"/>
                                              </a:ext>
                                            </a:extLst>
                                          </p:cNvPr>
                                          <p:cNvCxnSpPr/>
                                          <p:nvPr/>
                                        </p:nvCxnSpPr>
                                        <p:spPr>
                                          <a:xfrm>
                                            <a:off x="866775" y="38100"/>
                                            <a:ext cx="0" cy="1439545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 w="19050"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97" name="Поле 8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0FEDA53D-A210-4E7B-8501-98379AE324B2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485775" y="152400"/>
                                          <a:ext cx="381000" cy="361854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6350">
                                          <a:noFill/>
                                        </a:ln>
                                        <a:effectLst/>
                                      </p:spPr>
                                      <p:style>
                                        <a:lnRef idx="0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dk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>
                                            <a:lnSpc>
                                              <a:spcPct val="115000"/>
                                            </a:lnSpc>
                                            <a:spcAft>
                                              <a:spcPts val="1000"/>
                                            </a:spcAft>
                                          </a:pPr>
                                          <a:r>
                                            <a:rPr lang="ru-RU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Times New Roman"/>
                                              <a:ea typeface="Calibri"/>
                                            </a:rPr>
                                            <a:t>S</a:t>
                                          </a:r>
                                          <a:endParaRPr lang="ru-RU" sz="1200">
                                            <a:effectLst/>
                                            <a:latin typeface="Times New Roman"/>
                                            <a:ea typeface="Times New Roman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98" name="Поле 9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CE721AE0-F281-417E-9DDA-77878F0D3097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485775" y="1009650"/>
                                          <a:ext cx="381000" cy="361854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6350">
                                          <a:noFill/>
                                        </a:ln>
                                        <a:effectLst/>
                                      </p:spPr>
                                      <p:style>
                                        <a:lnRef idx="0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dk1"/>
                                        </a:fontRef>
                                      </p:style>
                                      <p:txBody>
    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    <a:prstTxWarp prst="textNoShape">
                                            <a:avLst/>
                                          </a:prstTxWarp>
                                          <a:noAutofit/>
                                        </a:bodyPr>
                                        <a:lstStyle/>
                                        <a:p>
                                          <a:pPr>
                                            <a:lnSpc>
                                              <a:spcPct val="115000"/>
                                            </a:lnSpc>
                                            <a:spcAft>
                                              <a:spcPts val="1000"/>
                                            </a:spcAft>
                                          </a:pPr>
                                          <a:r>
                                            <a:rPr lang="ru-RU" sz="1800" i="1" kern="12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Times New Roman"/>
                                              <a:ea typeface="Calibri"/>
                                            </a:rPr>
                                            <a:t>R</a:t>
                                          </a:r>
                                          <a:endParaRPr lang="ru-RU" sz="1200">
                                            <a:effectLst/>
                                            <a:latin typeface="Times New Roman"/>
                                            <a:ea typeface="Times New Roman"/>
                                          </a:endParaRPr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99" name="Прямая соединительная линия 98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DE9AFC1-5283-4964-AC9E-60C666C7A9F2}"/>
                                            </a:ext>
                                          </a:extLst>
                                        </p:cNvPr>
                                        <p:cNvCxnSpPr>
                                          <a:endCxn id="86" idx="1"/>
                                        </p:cNvCxnSpPr>
                                        <p:nvPr/>
                                      </p:nvCxnSpPr>
                                      <p:spPr>
                                        <a:xfrm>
                                          <a:off x="1381125" y="342900"/>
                                          <a:ext cx="962025" cy="106"/>
                                        </a:xfrm>
                                        <a:prstGeom prst="line">
                                          <a:avLst/>
                                        </a:prstGeom>
                                        <a:ln w="19050"/>
                                      </p:spPr>
                                      <p:style>
                                        <a:lnRef idx="1">
                                          <a:schemeClr val="dk1"/>
                                        </a:lnRef>
                                        <a:fillRef idx="0">
                                          <a:schemeClr val="dk1"/>
                                        </a:fillRef>
                                        <a:effectRef idx="0">
                                          <a:schemeClr val="dk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100" name="Прямая соединительная линия 99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3654125-BC8D-49F2-A8E1-BFB6356751CC}"/>
                                            </a:ext>
                                          </a:extLst>
                                        </p:cNvPr>
                                        <p:cNvCxnSpPr>
                                          <a:endCxn id="87" idx="1"/>
                                        </p:cNvCxnSpPr>
                                        <p:nvPr/>
                                      </p:nvCxnSpPr>
                                      <p:spPr>
                                        <a:xfrm>
                                          <a:off x="1381125" y="1171575"/>
                                          <a:ext cx="962025" cy="361"/>
                                        </a:xfrm>
                                        <a:prstGeom prst="line">
                                          <a:avLst/>
                                        </a:prstGeom>
                                        <a:ln w="19050"/>
                                      </p:spPr>
                                      <p:style>
                                        <a:lnRef idx="1">
                                          <a:schemeClr val="dk1"/>
                                        </a:lnRef>
                                        <a:fillRef idx="0">
                                          <a:schemeClr val="dk1"/>
                                        </a:fillRef>
                                        <a:effectRef idx="0">
                                          <a:schemeClr val="dk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94" name="Овал 93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EB88AE7-BE0F-45A3-B238-B10815889AE5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352550" y="1133475"/>
                                        <a:ext cx="72000" cy="7200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pPr>
                                          <a:lnSpc>
                                            <a:spcPct val="115000"/>
                                          </a:lnSpc>
                                          <a:spcAft>
                                            <a:spcPts val="1000"/>
                                          </a:spcAft>
                                        </a:pPr>
                                        <a:r>
                                          <a:rPr lang="ru-RU" sz="1100">
                                            <a:effectLst/>
                                            <a:ea typeface="Times New Roman"/>
                                            <a:cs typeface="Times New Roman"/>
                                          </a:rPr>
                                          <a:t> </a:t>
                                        </a:r>
                                        <a:endParaRPr lang="ru-RU" sz="1100">
                                          <a:effectLst/>
                                          <a:ea typeface="Calibri"/>
                                          <a:cs typeface="Times New Roman"/>
                                        </a:endParaRPr>
                                      </a:p>
                                    </p:txBody>
                                  </p:sp>
                                  <p:sp>
                                    <p:nvSpPr>
                                      <p:cNvPr id="95" name="Поле 14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BB4F7CC5-1A18-4A88-940A-F9015CAFCD87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895350" y="0"/>
                                        <a:ext cx="381000" cy="361740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6350">
                                        <a:noFill/>
                                      </a:ln>
                                      <a:effectLst/>
                                    </p:spPr>
                                    <p:style>
                                      <a:lnRef idx="0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dk1"/>
                                      </a:fontRef>
                                    </p:style>
                                    <p:txBody>
                                      <a:bodyPr rot="0" spcFirstLastPara="0" vert="horz" wrap="square" lIns="91440" tIns="45720" rIns="91440" bIns="45720" numCol="1" spcCol="0" rtlCol="0" fromWordArt="0" anchor="t" anchorCtr="0" forceAA="0" compatLnSpc="1">
                                        <a:prstTxWarp prst="textNoShape">
                                          <a:avLst/>
                                        </a:prstTxWarp>
                                        <a:noAutofit/>
                                      </a:bodyPr>
                                      <a:lstStyle/>
                                      <a:p>
                                        <a:pPr>
                                          <a:lnSpc>
                                            <a:spcPct val="115000"/>
                                          </a:lnSpc>
                                          <a:spcAft>
                                            <a:spcPts val="1000"/>
                                          </a:spcAft>
                                        </a:pPr>
                                        <a:r>
                                          <a:rPr lang="ru-RU" sz="1800" i="1" kern="12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Times New Roman"/>
                                            <a:ea typeface="Calibri"/>
                                          </a:rPr>
                                          <a:t>T</a:t>
                                        </a:r>
                                        <a:endParaRPr lang="ru-RU" sz="1200">
                                          <a:effectLst/>
                                          <a:latin typeface="Times New Roman"/>
                                          <a:ea typeface="Times New Roman"/>
                                        </a:endParaRPr>
                                      </a:p>
                                    </p:txBody>
                                  </p:sp>
                                </p:grpSp>
                                <p:cxnSp>
                                  <p:nvCxnSpPr>
                                    <p:cNvPr id="91" name="Прямая соединительная линия 90">
                                      <a:extLst>
                                        <a:ext uri="{FF2B5EF4-FFF2-40B4-BE49-F238E27FC236}">
                                          <a16:creationId xmlns:a16="http://schemas.microsoft.com/office/drawing/2014/main" id="{98EFBAF6-FB73-429C-AB7E-79BA7D09472C}"/>
                                        </a:ext>
                                      </a:extLst>
                                    </p:cNvPr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81025" y="219075"/>
                                      <a:ext cx="180975" cy="0"/>
                                    </a:xfrm>
                                    <a:prstGeom prst="line">
                                      <a:avLst/>
                                    </a:prstGeom>
                                    <a:ln w="158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92" name="Прямая соединительная линия 91">
                                      <a:extLst>
                                        <a:ext uri="{FF2B5EF4-FFF2-40B4-BE49-F238E27FC236}">
                                          <a16:creationId xmlns:a16="http://schemas.microsoft.com/office/drawing/2014/main" id="{CA1D6FF3-F79B-469A-91A1-1909A1076A2F}"/>
                                        </a:ext>
                                      </a:extLst>
                                    </p:cNvPr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81025" y="1076325"/>
                                      <a:ext cx="180975" cy="0"/>
                                    </a:xfrm>
                                    <a:prstGeom prst="line">
                                      <a:avLst/>
                                    </a:prstGeom>
                                    <a:ln w="1587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p:sp>
                                <p:nvSpPr>
                                  <p:cNvPr id="86" name="Прямоугольник 85">
                                    <a:extLst>
                                      <a:ext uri="{FF2B5EF4-FFF2-40B4-BE49-F238E27FC236}">
                                        <a16:creationId xmlns:a16="http://schemas.microsoft.com/office/drawing/2014/main" id="{52700828-F8EE-4AC7-B1E0-8DE02A0C3250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2981325" y="19050"/>
                                    <a:ext cx="647700" cy="64770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87" name="Прямоугольник 86">
                                    <a:extLst>
                                      <a:ext uri="{FF2B5EF4-FFF2-40B4-BE49-F238E27FC236}">
                                        <a16:creationId xmlns:a16="http://schemas.microsoft.com/office/drawing/2014/main" id="{BA5403EB-AD99-4FBD-AF8C-983F09D0C6CD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2981325" y="847725"/>
                                    <a:ext cx="647700" cy="64770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88" name="Прямоугольник 87">
                                    <a:extLst>
                                      <a:ext uri="{FF2B5EF4-FFF2-40B4-BE49-F238E27FC236}">
                                        <a16:creationId xmlns:a16="http://schemas.microsoft.com/office/drawing/2014/main" id="{8D4B9BC9-70DB-4C71-970E-5F2C05777DF6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0" y="847725"/>
                                    <a:ext cx="647700" cy="64770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89" name="Прямоугольник 88">
                                    <a:extLst>
                                      <a:ext uri="{FF2B5EF4-FFF2-40B4-BE49-F238E27FC236}">
                                        <a16:creationId xmlns:a16="http://schemas.microsoft.com/office/drawing/2014/main" id="{31619DD5-A17D-4215-BB53-1FB499E68BDF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0" y="19050"/>
                                    <a:ext cx="647700" cy="64770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0" name="Овал 79">
                                  <a:extLst>
                                    <a:ext uri="{FF2B5EF4-FFF2-40B4-BE49-F238E27FC236}">
                                      <a16:creationId xmlns:a16="http://schemas.microsoft.com/office/drawing/2014/main" id="{C0949E88-E29B-4DA1-B8AF-E14F6004AFBC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09600" y="304800"/>
                                  <a:ext cx="71755" cy="7175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81" name="Овал 80">
                                  <a:extLst>
                                    <a:ext uri="{FF2B5EF4-FFF2-40B4-BE49-F238E27FC236}">
                                      <a16:creationId xmlns:a16="http://schemas.microsoft.com/office/drawing/2014/main" id="{4A3D1E45-8CB8-4F75-9FB9-D625A45DDCA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09600" y="1123950"/>
                                  <a:ext cx="71755" cy="7175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82" name="Овал 81">
                                  <a:extLst>
                                    <a:ext uri="{FF2B5EF4-FFF2-40B4-BE49-F238E27FC236}">
                                      <a16:creationId xmlns:a16="http://schemas.microsoft.com/office/drawing/2014/main" id="{E65A933F-393A-4D9A-A9B8-AAC0B043386A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90925" y="304800"/>
                                  <a:ext cx="71755" cy="7175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83" name="Овал 82">
                                  <a:extLst>
                                    <a:ext uri="{FF2B5EF4-FFF2-40B4-BE49-F238E27FC236}">
                                      <a16:creationId xmlns:a16="http://schemas.microsoft.com/office/drawing/2014/main" id="{9EE66572-39F2-4AF9-ACF0-7874DCCE7D6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590925" y="1123950"/>
                                  <a:ext cx="71755" cy="7175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  <a:prstTxWarp prst="textNoShape">
                                    <a:avLst/>
                                  </a:prstTxWarp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cxnSp>
                            <p:nvCxnSpPr>
                              <p:cNvPr id="72" name="Прямая соединительная линия 71">
                                <a:extLst>
                                  <a:ext uri="{FF2B5EF4-FFF2-40B4-BE49-F238E27FC236}">
                                    <a16:creationId xmlns:a16="http://schemas.microsoft.com/office/drawing/2014/main" id="{483B7F0F-D951-4EF4-B234-264E56BF8E6C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924972" y="1173392"/>
                                <a:ext cx="0" cy="581025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3" name="Прямая соединительная линия 72">
                                <a:extLst>
                                  <a:ext uri="{FF2B5EF4-FFF2-40B4-BE49-F238E27FC236}">
                                    <a16:creationId xmlns:a16="http://schemas.microsoft.com/office/drawing/2014/main" id="{9C4EE2D8-D151-43D4-8737-146DC8EE8E9A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919686" y="1754802"/>
                                <a:ext cx="1552575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4" name="Прямая соединительная линия 73">
                                <a:extLst>
                                  <a:ext uri="{FF2B5EF4-FFF2-40B4-BE49-F238E27FC236}">
                                    <a16:creationId xmlns:a16="http://schemas.microsoft.com/office/drawing/2014/main" id="{53671AF2-A874-4089-9D4B-9D68EF46B5C6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 flipV="1">
                                <a:off x="2473637" y="533840"/>
                                <a:ext cx="0" cy="1222375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5" name="Прямая соединительная линия 74">
                                <a:extLst>
                                  <a:ext uri="{FF2B5EF4-FFF2-40B4-BE49-F238E27FC236}">
                                    <a16:creationId xmlns:a16="http://schemas.microsoft.com/office/drawing/2014/main" id="{4CF626ED-6DD6-4DA3-B2B3-CCC6EC544B48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2468352" y="533840"/>
                                <a:ext cx="504825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76" name="Прямая соединительная линия 75">
                                <a:extLst>
                                  <a:ext uri="{FF2B5EF4-FFF2-40B4-BE49-F238E27FC236}">
                                    <a16:creationId xmlns:a16="http://schemas.microsoft.com/office/drawing/2014/main" id="{1FA8F4D0-64BF-4544-BD53-9510B6E88ADC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2478923" y="1400670"/>
                                <a:ext cx="504825" cy="0"/>
                              </a:xfrm>
                              <a:prstGeom prst="line">
                                <a:avLst/>
                              </a:prstGeom>
                              <a:ln w="1905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77" name="Овал 76">
                                <a:extLst>
                                  <a:ext uri="{FF2B5EF4-FFF2-40B4-BE49-F238E27FC236}">
                                    <a16:creationId xmlns:a16="http://schemas.microsoft.com/office/drawing/2014/main" id="{630C9D5E-342D-4E71-8F48-B79FF0D56F21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2457781" y="1384814"/>
                                <a:ext cx="35560" cy="35560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78" name="Овал 77">
                                <a:extLst>
                                  <a:ext uri="{FF2B5EF4-FFF2-40B4-BE49-F238E27FC236}">
                                    <a16:creationId xmlns:a16="http://schemas.microsoft.com/office/drawing/2014/main" id="{8136A6C0-54A0-4C1A-9693-F9DB266EEE9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903829" y="1152250"/>
                                <a:ext cx="36000" cy="36000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/>
                              </a:solidFill>
                              <a:ln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64" name="Овал 63">
                              <a:extLst>
                                <a:ext uri="{FF2B5EF4-FFF2-40B4-BE49-F238E27FC236}">
                                  <a16:creationId xmlns:a16="http://schemas.microsoft.com/office/drawing/2014/main" id="{8B27E07D-A6DF-496E-8ADC-ED2813490AD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09115" y="512698"/>
                              <a:ext cx="35560" cy="3556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cxnSp>
                          <p:nvCxnSpPr>
                            <p:cNvPr id="65" name="Прямая соединительная линия 64">
                              <a:extLst>
                                <a:ext uri="{FF2B5EF4-FFF2-40B4-BE49-F238E27FC236}">
                                  <a16:creationId xmlns:a16="http://schemas.microsoft.com/office/drawing/2014/main" id="{C5DB9ED9-021C-4EC8-8704-696B33B77450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924972" y="0"/>
                              <a:ext cx="0" cy="533093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6" name="Прямая соединительная линия 65">
                              <a:extLst>
                                <a:ext uri="{FF2B5EF4-FFF2-40B4-BE49-F238E27FC236}">
                                  <a16:creationId xmlns:a16="http://schemas.microsoft.com/office/drawing/2014/main" id="{A70EDEEE-A893-40BE-A490-7E0D56AABD88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924972" y="0"/>
                              <a:ext cx="1664948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7" name="Прямая соединительная линия 66">
                              <a:extLst>
                                <a:ext uri="{FF2B5EF4-FFF2-40B4-BE49-F238E27FC236}">
                                  <a16:creationId xmlns:a16="http://schemas.microsoft.com/office/drawing/2014/main" id="{BAF372B8-9004-4439-8583-34C7ED7C75A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589920" y="0"/>
                              <a:ext cx="0" cy="1199366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8" name="Прямая соединительная линия 67">
                              <a:extLst>
                                <a:ext uri="{FF2B5EF4-FFF2-40B4-BE49-F238E27FC236}">
                                  <a16:creationId xmlns:a16="http://schemas.microsoft.com/office/drawing/2014/main" id="{D194C864-E238-480F-8DF7-9AEDA8C1E906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589920" y="1199820"/>
                              <a:ext cx="393828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9" name="Прямая соединительная линия 68">
                              <a:extLst>
                                <a:ext uri="{FF2B5EF4-FFF2-40B4-BE49-F238E27FC236}">
                                  <a16:creationId xmlns:a16="http://schemas.microsoft.com/office/drawing/2014/main" id="{72E1A8F4-5DF2-4052-9E53-65FA93F4EFE3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589920" y="343561"/>
                              <a:ext cx="391405" cy="0"/>
                            </a:xfrm>
                            <a:prstGeom prst="line">
                              <a:avLst/>
                            </a:prstGeom>
                            <a:ln w="1905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70" name="Овал 69">
                              <a:extLst>
                                <a:ext uri="{FF2B5EF4-FFF2-40B4-BE49-F238E27FC236}">
                                  <a16:creationId xmlns:a16="http://schemas.microsoft.com/office/drawing/2014/main" id="{282CE0C0-4A20-435D-AF4A-1908C700D35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574063" y="327704"/>
                              <a:ext cx="35560" cy="35560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cxnSp>
                        <p:nvCxnSpPr>
                          <p:cNvPr id="54" name="Прямая соединительная линия 53">
                            <a:extLst>
                              <a:ext uri="{FF2B5EF4-FFF2-40B4-BE49-F238E27FC236}">
                                <a16:creationId xmlns:a16="http://schemas.microsoft.com/office/drawing/2014/main" id="{E297C89F-C5F3-4B8E-9B7C-B0A063E92D9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369988" y="1778200"/>
                            <a:ext cx="237850" cy="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5" name="Прямая соединительная линия 54">
                            <a:extLst>
                              <a:ext uri="{FF2B5EF4-FFF2-40B4-BE49-F238E27FC236}">
                                <a16:creationId xmlns:a16="http://schemas.microsoft.com/office/drawing/2014/main" id="{BB690129-13CB-4BFA-B16B-73E9A060043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0" y="1592432"/>
                            <a:ext cx="607838" cy="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6" name="Прямая соединительная линия 55">
                            <a:extLst>
                              <a:ext uri="{FF2B5EF4-FFF2-40B4-BE49-F238E27FC236}">
                                <a16:creationId xmlns:a16="http://schemas.microsoft.com/office/drawing/2014/main" id="{80476D05-6C70-4910-8F0D-E6EFDFDF038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369988" y="1778200"/>
                            <a:ext cx="0" cy="552726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7" name="Прямая соединительная линия 56">
                            <a:extLst>
                              <a:ext uri="{FF2B5EF4-FFF2-40B4-BE49-F238E27FC236}">
                                <a16:creationId xmlns:a16="http://schemas.microsoft.com/office/drawing/2014/main" id="{4A707CB3-96A2-414C-9C1F-B46E9639BCA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5755963" y="745263"/>
                            <a:ext cx="0" cy="1586385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8" name="Прямая соединительная линия 57">
                            <a:extLst>
                              <a:ext uri="{FF2B5EF4-FFF2-40B4-BE49-F238E27FC236}">
                                <a16:creationId xmlns:a16="http://schemas.microsoft.com/office/drawing/2014/main" id="{C526B63A-3CD5-4ED3-B9D8-F6D434181DBA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-8626" y="747397"/>
                            <a:ext cx="607695" cy="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9" name="Прямая соединительная линия 58">
                            <a:extLst>
                              <a:ext uri="{FF2B5EF4-FFF2-40B4-BE49-F238E27FC236}">
                                <a16:creationId xmlns:a16="http://schemas.microsoft.com/office/drawing/2014/main" id="{DC3B1769-5488-4BE9-BA34-37FDED724BC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369988" y="544099"/>
                            <a:ext cx="237490" cy="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0" name="Прямая соединительная линия 59">
                            <a:extLst>
                              <a:ext uri="{FF2B5EF4-FFF2-40B4-BE49-F238E27FC236}">
                                <a16:creationId xmlns:a16="http://schemas.microsoft.com/office/drawing/2014/main" id="{1FC6A00F-532D-4993-BBFA-C73C6169DB0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369988" y="5286"/>
                            <a:ext cx="0" cy="538813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1" name="Прямая соединительная линия 60">
                            <a:extLst>
                              <a:ext uri="{FF2B5EF4-FFF2-40B4-BE49-F238E27FC236}">
                                <a16:creationId xmlns:a16="http://schemas.microsoft.com/office/drawing/2014/main" id="{42036A23-7AC5-42B7-AB11-B51DB146C4D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369988" y="5286"/>
                            <a:ext cx="5496560" cy="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2" name="Прямая соединительная линия 61">
                            <a:extLst>
                              <a:ext uri="{FF2B5EF4-FFF2-40B4-BE49-F238E27FC236}">
                                <a16:creationId xmlns:a16="http://schemas.microsoft.com/office/drawing/2014/main" id="{6E37195D-3B1C-4A02-815D-EDADEA22E90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5866959" y="0"/>
                            <a:ext cx="0" cy="158623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48" name="Поле 74">
                          <a:extLst>
                            <a:ext uri="{FF2B5EF4-FFF2-40B4-BE49-F238E27FC236}">
                              <a16:creationId xmlns:a16="http://schemas.microsoft.com/office/drawing/2014/main" id="{72F62341-504D-40CA-B1A4-C64705053FB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8409" y="428130"/>
                          <a:ext cx="375274" cy="31135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&amp;</a:t>
                          </a:r>
                          <a:endParaRPr lang="ru-RU" sz="1100" dirty="0">
                            <a:effectLst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49" name="Поле 75">
                          <a:extLst>
                            <a:ext uri="{FF2B5EF4-FFF2-40B4-BE49-F238E27FC236}">
                              <a16:creationId xmlns:a16="http://schemas.microsoft.com/office/drawing/2014/main" id="{BC0259A9-74DB-49F1-9717-EDD39E9B111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8409" y="1247390"/>
                          <a:ext cx="375274" cy="31135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&amp;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50" name="Поле 76">
                          <a:extLst>
                            <a:ext uri="{FF2B5EF4-FFF2-40B4-BE49-F238E27FC236}">
                              <a16:creationId xmlns:a16="http://schemas.microsoft.com/office/drawing/2014/main" id="{4B882E52-8B5E-42BB-8F8C-90EBCE29025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588887" y="417559"/>
                          <a:ext cx="375274" cy="31135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&amp;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51" name="Поле 77">
                          <a:extLst>
                            <a:ext uri="{FF2B5EF4-FFF2-40B4-BE49-F238E27FC236}">
                              <a16:creationId xmlns:a16="http://schemas.microsoft.com/office/drawing/2014/main" id="{47267565-707E-4036-A105-F6C76F0D039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588887" y="1263246"/>
                          <a:ext cx="375274" cy="31135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  <a:effectLst/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&amp;</a:t>
                          </a:r>
                          <a:endParaRPr lang="ru-RU" sz="1100">
                            <a:effectLst/>
                            <a:ea typeface="Calibri"/>
                            <a:cs typeface="Times New Roman"/>
                          </a:endParaRPr>
                        </a:p>
                      </p:txBody>
                    </p:sp>
                  </p:grpSp>
                  <p:sp>
                    <p:nvSpPr>
                      <p:cNvPr id="45" name="Поле 79">
                        <a:extLst>
                          <a:ext uri="{FF2B5EF4-FFF2-40B4-BE49-F238E27FC236}">
                            <a16:creationId xmlns:a16="http://schemas.microsoft.com/office/drawing/2014/main" id="{3ABAF5B8-2049-4083-9054-34F22D5AF4E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428" y="491787"/>
                        <a:ext cx="375274" cy="31135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400" i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J</a:t>
                        </a:r>
                        <a:endParaRPr lang="ru-RU" sz="1100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46" name="Поле 80">
                        <a:extLst>
                          <a:ext uri="{FF2B5EF4-FFF2-40B4-BE49-F238E27FC236}">
                            <a16:creationId xmlns:a16="http://schemas.microsoft.com/office/drawing/2014/main" id="{BA304BA1-715D-45ED-B923-1DEA66A89E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1343417"/>
                        <a:ext cx="375274" cy="31135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400" i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a:t>K</a:t>
                        </a:r>
                        <a:endParaRPr lang="ru-RU" sz="1100">
                          <a:effectLst/>
                          <a:ea typeface="Calibri"/>
                          <a:cs typeface="Times New Roman"/>
                        </a:endParaRPr>
                      </a:p>
                    </p:txBody>
                  </p:sp>
                </p:grpSp>
                <p:sp>
                  <p:nvSpPr>
                    <p:cNvPr id="42" name="Поле 82">
                      <a:extLst>
                        <a:ext uri="{FF2B5EF4-FFF2-40B4-BE49-F238E27FC236}">
                          <a16:creationId xmlns:a16="http://schemas.microsoft.com/office/drawing/2014/main" id="{A7D6B6C7-615D-48BC-872C-4F4948CACF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36523" y="459843"/>
                      <a:ext cx="375244" cy="31135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43" name="Поле 83">
                      <a:extLst>
                        <a:ext uri="{FF2B5EF4-FFF2-40B4-BE49-F238E27FC236}">
                          <a16:creationId xmlns:a16="http://schemas.microsoft.com/office/drawing/2014/main" id="{A1609A2A-FA98-45CE-9E6F-B4133A2A67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73521" y="1279103"/>
                      <a:ext cx="375244" cy="31135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</a:t>
                      </a:r>
                      <a:endParaRPr lang="ru-RU" sz="110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</p:grpSp>
              <p:cxnSp>
                <p:nvCxnSpPr>
                  <p:cNvPr id="40" name="Прямая соединительная линия 39">
                    <a:extLst>
                      <a:ext uri="{FF2B5EF4-FFF2-40B4-BE49-F238E27FC236}">
                        <a16:creationId xmlns:a16="http://schemas.microsoft.com/office/drawing/2014/main" id="{1AD64708-3C30-4F85-A6C2-3A68F1133948}"/>
                      </a:ext>
                    </a:extLst>
                  </p:cNvPr>
                  <p:cNvCxnSpPr/>
                  <p:nvPr/>
                </p:nvCxnSpPr>
                <p:spPr>
                  <a:xfrm>
                    <a:off x="6295089" y="1321387"/>
                    <a:ext cx="108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9FA9C766-508D-4C11-A8C3-8EFA01F9702A}"/>
                    </a:ext>
                  </a:extLst>
                </p:cNvPr>
                <p:cNvSpPr/>
                <p:nvPr/>
              </p:nvSpPr>
              <p:spPr>
                <a:xfrm>
                  <a:off x="5845817" y="729406"/>
                  <a:ext cx="34925" cy="349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Овал 37">
                  <a:extLst>
                    <a:ext uri="{FF2B5EF4-FFF2-40B4-BE49-F238E27FC236}">
                      <a16:creationId xmlns:a16="http://schemas.microsoft.com/office/drawing/2014/main" id="{986614FA-F32B-4EEC-900D-EFEBE407E45E}"/>
                    </a:ext>
                  </a:extLst>
                </p:cNvPr>
                <p:cNvSpPr/>
                <p:nvPr/>
              </p:nvSpPr>
              <p:spPr>
                <a:xfrm>
                  <a:off x="5962099" y="1548666"/>
                  <a:ext cx="34925" cy="349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  <p:cxnSp>
            <p:nvCxnSpPr>
              <p:cNvPr id="31" name="Прямая соединительная линия 30">
                <a:extLst>
                  <a:ext uri="{FF2B5EF4-FFF2-40B4-BE49-F238E27FC236}">
                    <a16:creationId xmlns:a16="http://schemas.microsoft.com/office/drawing/2014/main" id="{503A3C9E-2C5B-412F-847C-6D79609A176C}"/>
                  </a:ext>
                </a:extLst>
              </p:cNvPr>
              <p:cNvCxnSpPr/>
              <p:nvPr/>
            </p:nvCxnSpPr>
            <p:spPr>
              <a:xfrm flipH="1">
                <a:off x="474453" y="1406106"/>
                <a:ext cx="2374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:a16="http://schemas.microsoft.com/office/drawing/2014/main" id="{D1AFD404-A949-4F0D-BEEF-F8885513F115}"/>
                  </a:ext>
                </a:extLst>
              </p:cNvPr>
              <p:cNvCxnSpPr/>
              <p:nvPr/>
            </p:nvCxnSpPr>
            <p:spPr>
              <a:xfrm flipH="1">
                <a:off x="474453" y="931653"/>
                <a:ext cx="23784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:a16="http://schemas.microsoft.com/office/drawing/2014/main" id="{4EC4B53C-7E5B-49BA-8B40-3CF89A9A52D0}"/>
                  </a:ext>
                </a:extLst>
              </p:cNvPr>
              <p:cNvCxnSpPr/>
              <p:nvPr/>
            </p:nvCxnSpPr>
            <p:spPr>
              <a:xfrm>
                <a:off x="478571" y="931653"/>
                <a:ext cx="0" cy="4744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:a16="http://schemas.microsoft.com/office/drawing/2014/main" id="{2F5A7220-9FCB-41F0-A615-052AAEB2259E}"/>
                  </a:ext>
                </a:extLst>
              </p:cNvPr>
              <p:cNvCxnSpPr/>
              <p:nvPr/>
            </p:nvCxnSpPr>
            <p:spPr>
              <a:xfrm flipH="1">
                <a:off x="112143" y="1164566"/>
                <a:ext cx="3634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Поле 200">
                <a:extLst>
                  <a:ext uri="{FF2B5EF4-FFF2-40B4-BE49-F238E27FC236}">
                    <a16:creationId xmlns:a16="http://schemas.microsoft.com/office/drawing/2014/main" id="{B33C5BB7-39AB-450D-855F-CA9B6DFE4DF5}"/>
                  </a:ext>
                </a:extLst>
              </p:cNvPr>
              <p:cNvSpPr txBox="1"/>
              <p:nvPr/>
            </p:nvSpPr>
            <p:spPr>
              <a:xfrm>
                <a:off x="17253" y="905774"/>
                <a:ext cx="375273" cy="3113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i="1">
                    <a:effectLst/>
                    <a:latin typeface="Times New Roman"/>
                    <a:ea typeface="Calibri"/>
                    <a:cs typeface="Times New Roman"/>
                  </a:rPr>
                  <a:t>C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</p:grp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F8FAE5FC-E3E8-4649-A50E-D06741D9F0D1}"/>
              </a:ext>
            </a:extLst>
          </p:cNvPr>
          <p:cNvGrpSpPr/>
          <p:nvPr/>
        </p:nvGrpSpPr>
        <p:grpSpPr>
          <a:xfrm>
            <a:off x="4857238" y="3491772"/>
            <a:ext cx="1866265" cy="1478915"/>
            <a:chOff x="0" y="0"/>
            <a:chExt cx="1866265" cy="1479627"/>
          </a:xfrm>
        </p:grpSpPr>
        <p:grpSp>
          <p:nvGrpSpPr>
            <p:cNvPr id="123" name="Группа 122">
              <a:extLst>
                <a:ext uri="{FF2B5EF4-FFF2-40B4-BE49-F238E27FC236}">
                  <a16:creationId xmlns:a16="http://schemas.microsoft.com/office/drawing/2014/main" id="{CD060BFB-AF9B-4F59-AC14-5803C398E990}"/>
                </a:ext>
              </a:extLst>
            </p:cNvPr>
            <p:cNvGrpSpPr/>
            <p:nvPr/>
          </p:nvGrpSpPr>
          <p:grpSpPr>
            <a:xfrm>
              <a:off x="0" y="0"/>
              <a:ext cx="1866265" cy="1479627"/>
              <a:chOff x="0" y="0"/>
              <a:chExt cx="1866265" cy="1480083"/>
            </a:xfrm>
          </p:grpSpPr>
          <p:grpSp>
            <p:nvGrpSpPr>
              <p:cNvPr id="127" name="Группа 126">
                <a:extLst>
                  <a:ext uri="{FF2B5EF4-FFF2-40B4-BE49-F238E27FC236}">
                    <a16:creationId xmlns:a16="http://schemas.microsoft.com/office/drawing/2014/main" id="{6A6A8F24-6C70-4DDF-9578-900B4D9C5FE5}"/>
                  </a:ext>
                </a:extLst>
              </p:cNvPr>
              <p:cNvGrpSpPr/>
              <p:nvPr/>
            </p:nvGrpSpPr>
            <p:grpSpPr>
              <a:xfrm>
                <a:off x="0" y="38100"/>
                <a:ext cx="1866265" cy="1441983"/>
                <a:chOff x="0" y="38100"/>
                <a:chExt cx="1866265" cy="1441983"/>
              </a:xfrm>
            </p:grpSpPr>
            <p:cxnSp>
              <p:nvCxnSpPr>
                <p:cNvPr id="130" name="Прямая соединительная линия 129">
                  <a:extLst>
                    <a:ext uri="{FF2B5EF4-FFF2-40B4-BE49-F238E27FC236}">
                      <a16:creationId xmlns:a16="http://schemas.microsoft.com/office/drawing/2014/main" id="{5DB2E2BD-4B52-4502-BA6F-7AB85CA9BF2B}"/>
                    </a:ext>
                  </a:extLst>
                </p:cNvPr>
                <p:cNvCxnSpPr/>
                <p:nvPr/>
              </p:nvCxnSpPr>
              <p:spPr>
                <a:xfrm>
                  <a:off x="1381125" y="342900"/>
                  <a:ext cx="48514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31" name="Группа 130">
                  <a:extLst>
                    <a:ext uri="{FF2B5EF4-FFF2-40B4-BE49-F238E27FC236}">
                      <a16:creationId xmlns:a16="http://schemas.microsoft.com/office/drawing/2014/main" id="{27701C04-2BAC-4F65-9B70-E99ABC93E455}"/>
                    </a:ext>
                  </a:extLst>
                </p:cNvPr>
                <p:cNvGrpSpPr/>
                <p:nvPr/>
              </p:nvGrpSpPr>
              <p:grpSpPr>
                <a:xfrm>
                  <a:off x="0" y="38100"/>
                  <a:ext cx="1391061" cy="1441983"/>
                  <a:chOff x="0" y="38100"/>
                  <a:chExt cx="1391061" cy="1441983"/>
                </a:xfrm>
              </p:grpSpPr>
              <p:grpSp>
                <p:nvGrpSpPr>
                  <p:cNvPr id="135" name="Группа 134">
                    <a:extLst>
                      <a:ext uri="{FF2B5EF4-FFF2-40B4-BE49-F238E27FC236}">
                        <a16:creationId xmlns:a16="http://schemas.microsoft.com/office/drawing/2014/main" id="{A4085153-EDEB-4378-891F-9A2EF70BB4E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342900"/>
                    <a:ext cx="485775" cy="828675"/>
                    <a:chOff x="0" y="342900"/>
                    <a:chExt cx="485775" cy="828675"/>
                  </a:xfrm>
                </p:grpSpPr>
                <p:cxnSp>
                  <p:nvCxnSpPr>
                    <p:cNvPr id="138" name="Прямая соединительная линия 137">
                      <a:extLst>
                        <a:ext uri="{FF2B5EF4-FFF2-40B4-BE49-F238E27FC236}">
                          <a16:creationId xmlns:a16="http://schemas.microsoft.com/office/drawing/2014/main" id="{B7BE73A9-AF3B-45E6-95D1-F83669D868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342900"/>
                      <a:ext cx="485775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Прямая соединительная линия 138">
                      <a:extLst>
                        <a:ext uri="{FF2B5EF4-FFF2-40B4-BE49-F238E27FC236}">
                          <a16:creationId xmlns:a16="http://schemas.microsoft.com/office/drawing/2014/main" id="{124475E8-F2DB-46EB-944B-27467437348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1171575"/>
                      <a:ext cx="485775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6" name="Прямоугольник 135">
                    <a:extLst>
                      <a:ext uri="{FF2B5EF4-FFF2-40B4-BE49-F238E27FC236}">
                        <a16:creationId xmlns:a16="http://schemas.microsoft.com/office/drawing/2014/main" id="{849F4AC7-960D-4385-AB34-A324BE041BA6}"/>
                      </a:ext>
                    </a:extLst>
                  </p:cNvPr>
                  <p:cNvSpPr/>
                  <p:nvPr/>
                </p:nvSpPr>
                <p:spPr>
                  <a:xfrm>
                    <a:off x="491061" y="40083"/>
                    <a:ext cx="900000" cy="1440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100" kern="1200">
                        <a:solidFill>
                          <a:srgbClr val="FFFFFF"/>
                        </a:solidFill>
                        <a:effectLst/>
                        <a:ea typeface="Times New Roman"/>
                      </a:rPr>
                      <a:t> </a:t>
                    </a:r>
                    <a:endParaRPr lang="ru-RU" sz="1200">
                      <a:effectLst/>
                      <a:latin typeface="Times New Roman"/>
                      <a:ea typeface="Times New Roman"/>
                    </a:endParaRPr>
                  </a:p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100">
                        <a:effectLst/>
                        <a:ea typeface="Calibri"/>
                        <a:cs typeface="Times New Roman"/>
                      </a:rPr>
                      <a:t> </a:t>
                    </a:r>
                  </a:p>
                </p:txBody>
              </p:sp>
              <p:cxnSp>
                <p:nvCxnSpPr>
                  <p:cNvPr id="137" name="Прямая соединительная линия 136">
                    <a:extLst>
                      <a:ext uri="{FF2B5EF4-FFF2-40B4-BE49-F238E27FC236}">
                        <a16:creationId xmlns:a16="http://schemas.microsoft.com/office/drawing/2014/main" id="{D50398E2-D213-413B-BCB4-1D4841636FDB}"/>
                      </a:ext>
                    </a:extLst>
                  </p:cNvPr>
                  <p:cNvCxnSpPr/>
                  <p:nvPr/>
                </p:nvCxnSpPr>
                <p:spPr>
                  <a:xfrm>
                    <a:off x="866775" y="38100"/>
                    <a:ext cx="0" cy="143954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2" name="Поле 9">
                  <a:extLst>
                    <a:ext uri="{FF2B5EF4-FFF2-40B4-BE49-F238E27FC236}">
                      <a16:creationId xmlns:a16="http://schemas.microsoft.com/office/drawing/2014/main" id="{32BF02C2-22C8-4E21-A661-F92E6F42D660}"/>
                    </a:ext>
                  </a:extLst>
                </p:cNvPr>
                <p:cNvSpPr txBox="1"/>
                <p:nvPr/>
              </p:nvSpPr>
              <p:spPr>
                <a:xfrm>
                  <a:off x="485775" y="981105"/>
                  <a:ext cx="381000" cy="36185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K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33" name="Прямая соединительная линия 132">
                  <a:extLst>
                    <a:ext uri="{FF2B5EF4-FFF2-40B4-BE49-F238E27FC236}">
                      <a16:creationId xmlns:a16="http://schemas.microsoft.com/office/drawing/2014/main" id="{AEEEB514-C318-4510-A4FA-7C72FC25723A}"/>
                    </a:ext>
                  </a:extLst>
                </p:cNvPr>
                <p:cNvCxnSpPr/>
                <p:nvPr/>
              </p:nvCxnSpPr>
              <p:spPr>
                <a:xfrm>
                  <a:off x="1381125" y="1171575"/>
                  <a:ext cx="48514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Поле 8">
                  <a:extLst>
                    <a:ext uri="{FF2B5EF4-FFF2-40B4-BE49-F238E27FC236}">
                      <a16:creationId xmlns:a16="http://schemas.microsoft.com/office/drawing/2014/main" id="{718654AE-3056-4A8A-A26B-AA7C719917AF}"/>
                    </a:ext>
                  </a:extLst>
                </p:cNvPr>
                <p:cNvSpPr txBox="1"/>
                <p:nvPr/>
              </p:nvSpPr>
              <p:spPr>
                <a:xfrm>
                  <a:off x="485775" y="168261"/>
                  <a:ext cx="381000" cy="361854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8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Calibri"/>
                      <a:cs typeface="Times New Roman"/>
                    </a:rPr>
                    <a:t>J</a:t>
                  </a:r>
                  <a:endParaRPr lang="ru-RU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128" name="Овал 127">
                <a:extLst>
                  <a:ext uri="{FF2B5EF4-FFF2-40B4-BE49-F238E27FC236}">
                    <a16:creationId xmlns:a16="http://schemas.microsoft.com/office/drawing/2014/main" id="{2B69525D-FD36-4F29-9F04-CFBC1DE71F46}"/>
                  </a:ext>
                </a:extLst>
              </p:cNvPr>
              <p:cNvSpPr/>
              <p:nvPr/>
            </p:nvSpPr>
            <p:spPr>
              <a:xfrm>
                <a:off x="1352550" y="1133475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kern="1200">
                    <a:solidFill>
                      <a:srgbClr val="FFFFFF"/>
                    </a:solidFill>
                    <a:effectLst/>
                    <a:ea typeface="Times New Roman"/>
                  </a:rPr>
                  <a:t> 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29" name="Поле 14">
                <a:extLst>
                  <a:ext uri="{FF2B5EF4-FFF2-40B4-BE49-F238E27FC236}">
                    <a16:creationId xmlns:a16="http://schemas.microsoft.com/office/drawing/2014/main" id="{BD124209-B291-456A-83C4-A1724E49ACF8}"/>
                  </a:ext>
                </a:extLst>
              </p:cNvPr>
              <p:cNvSpPr txBox="1"/>
              <p:nvPr/>
            </p:nvSpPr>
            <p:spPr>
              <a:xfrm>
                <a:off x="895350" y="0"/>
                <a:ext cx="457200" cy="3617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800" i="1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TT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id="{B8D808AE-4B30-4E47-80E6-2EBDDD1D2500}"/>
                </a:ext>
              </a:extLst>
            </p:cNvPr>
            <p:cNvCxnSpPr/>
            <p:nvPr/>
          </p:nvCxnSpPr>
          <p:spPr>
            <a:xfrm>
              <a:off x="5286" y="739977"/>
              <a:ext cx="4857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>
              <a:extLst>
                <a:ext uri="{FF2B5EF4-FFF2-40B4-BE49-F238E27FC236}">
                  <a16:creationId xmlns:a16="http://schemas.microsoft.com/office/drawing/2014/main" id="{7B12C9B3-7554-4306-B4CA-364E6FD7C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259" y="669684"/>
              <a:ext cx="126176" cy="1523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Поле 9">
              <a:extLst>
                <a:ext uri="{FF2B5EF4-FFF2-40B4-BE49-F238E27FC236}">
                  <a16:creationId xmlns:a16="http://schemas.microsoft.com/office/drawing/2014/main" id="{D01AD6E2-F37F-4682-A16F-2B04EB770852}"/>
                </a:ext>
              </a:extLst>
            </p:cNvPr>
            <p:cNvSpPr txBox="1"/>
            <p:nvPr/>
          </p:nvSpPr>
          <p:spPr>
            <a:xfrm>
              <a:off x="496842" y="570839"/>
              <a:ext cx="381000" cy="3616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800" i="1" kern="12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621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55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2259465" y="0"/>
            <a:ext cx="2339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Синхронный </a:t>
            </a:r>
            <a:r>
              <a:rPr lang="en-US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JK-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триггер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DC85277-EB52-4863-87AE-A6BB8C904F7F}"/>
              </a:ext>
            </a:extLst>
          </p:cNvPr>
          <p:cNvGraphicFramePr>
            <a:graphicFrameLocks noGrp="1"/>
          </p:cNvGraphicFramePr>
          <p:nvPr/>
        </p:nvGraphicFramePr>
        <p:xfrm>
          <a:off x="342899" y="307778"/>
          <a:ext cx="6172201" cy="23306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1743">
                  <a:extLst>
                    <a:ext uri="{9D8B030D-6E8A-4147-A177-3AD203B41FA5}">
                      <a16:colId xmlns:a16="http://schemas.microsoft.com/office/drawing/2014/main" val="4179854605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953866325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268778743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3164909392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3831545244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17304796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3222816643"/>
                    </a:ext>
                  </a:extLst>
                </a:gridCol>
              </a:tblGrid>
              <a:tr h="143741">
                <a:tc gridSpan="5">
                  <a:txBody>
                    <a:bodyPr/>
                    <a:lstStyle/>
                    <a:p>
                      <a:r>
                        <a:rPr lang="ru-RU" sz="1000"/>
                        <a:t>Входы </a:t>
                      </a: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/>
                        <a:t>Выходы</a:t>
                      </a: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681082"/>
                  </a:ext>
                </a:extLst>
              </a:tr>
              <a:tr h="143741">
                <a:tc>
                  <a:txBody>
                    <a:bodyPr/>
                    <a:lstStyle/>
                    <a:p>
                      <a:r>
                        <a:rPr lang="de-DE" sz="1000"/>
                        <a:t>-S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-R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C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J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K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de-DE" sz="1000"/>
                        <a:t>Q 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r>
                        <a:rPr lang="de-DE" sz="900"/>
                        <a:t>-Q </a:t>
                      </a: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672361627"/>
                  </a:ext>
                </a:extLst>
              </a:tr>
              <a:tr h="143741">
                <a:tc>
                  <a:txBody>
                    <a:bodyPr/>
                    <a:lstStyle/>
                    <a:p>
                      <a:r>
                        <a:rPr lang="ru-RU" sz="1000" dirty="0"/>
                        <a:t>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Х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Х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Х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0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447571949"/>
                  </a:ext>
                </a:extLst>
              </a:tr>
              <a:tr h="143741"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Х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Х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Х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1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536347769"/>
                  </a:ext>
                </a:extLst>
              </a:tr>
              <a:tr h="143741">
                <a:tc>
                  <a:txBody>
                    <a:bodyPr/>
                    <a:lstStyle/>
                    <a:p>
                      <a:r>
                        <a:rPr lang="ru-RU" sz="1000"/>
                        <a:t>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Х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Х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Х</a:t>
                      </a:r>
                    </a:p>
                  </a:txBody>
                  <a:tcPr marL="19050" marR="19050" marT="19050" marB="19050"/>
                </a:tc>
                <a:tc gridSpan="2">
                  <a:txBody>
                    <a:bodyPr/>
                    <a:lstStyle/>
                    <a:p>
                      <a:r>
                        <a:rPr lang="ru-RU" sz="1000"/>
                        <a:t>Не определено</a:t>
                      </a: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559636"/>
                  </a:ext>
                </a:extLst>
              </a:tr>
              <a:tr h="143741"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1-</a:t>
                      </a:r>
                      <a:r>
                        <a:rPr lang="en-US" sz="1000" dirty="0"/>
                        <a:t>&gt;</a:t>
                      </a:r>
                      <a:r>
                        <a:rPr lang="ru-RU" sz="1000" dirty="0"/>
                        <a:t> 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0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1973734954"/>
                  </a:ext>
                </a:extLst>
              </a:tr>
              <a:tr h="143741"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1 -</a:t>
                      </a:r>
                      <a:r>
                        <a:rPr lang="en-US" sz="1000" dirty="0"/>
                        <a:t>&gt;</a:t>
                      </a:r>
                      <a:r>
                        <a:rPr lang="ru-RU" sz="1000" dirty="0"/>
                        <a:t> 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900"/>
                        <a:t>1</a:t>
                      </a: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:a16="http://schemas.microsoft.com/office/drawing/2014/main" val="3132700444"/>
                  </a:ext>
                </a:extLst>
              </a:tr>
              <a:tr h="143741"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1 -</a:t>
                      </a:r>
                      <a:r>
                        <a:rPr lang="en-US" sz="1000" dirty="0"/>
                        <a:t>&gt;</a:t>
                      </a:r>
                      <a:r>
                        <a:rPr lang="ru-RU" sz="1000" dirty="0"/>
                        <a:t> 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0</a:t>
                      </a:r>
                    </a:p>
                  </a:txBody>
                  <a:tcPr marL="19050" marR="19050" marT="19050" marB="19050"/>
                </a:tc>
                <a:tc gridSpan="2">
                  <a:txBody>
                    <a:bodyPr/>
                    <a:lstStyle/>
                    <a:p>
                      <a:r>
                        <a:rPr lang="ru-RU" sz="1000"/>
                        <a:t>Не изменяется</a:t>
                      </a: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033942"/>
                  </a:ext>
                </a:extLst>
              </a:tr>
              <a:tr h="235150"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1-</a:t>
                      </a:r>
                      <a:r>
                        <a:rPr lang="en-US" sz="1000" dirty="0"/>
                        <a:t>&gt;</a:t>
                      </a:r>
                      <a:r>
                        <a:rPr lang="ru-RU" sz="1000" dirty="0"/>
                        <a:t>  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/>
                </a:tc>
                <a:tc gridSpan="2">
                  <a:txBody>
                    <a:bodyPr/>
                    <a:lstStyle/>
                    <a:p>
                      <a:r>
                        <a:rPr lang="ru-RU" sz="1000" dirty="0"/>
                        <a:t>Меняется на противоположное</a:t>
                      </a: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05472"/>
                  </a:ext>
                </a:extLst>
              </a:tr>
              <a:tr h="143741"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Х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Х</a:t>
                      </a:r>
                    </a:p>
                  </a:txBody>
                  <a:tcPr marL="19050" marR="19050" marT="19050" marB="19050"/>
                </a:tc>
                <a:tc gridSpan="2">
                  <a:txBody>
                    <a:bodyPr/>
                    <a:lstStyle/>
                    <a:p>
                      <a:r>
                        <a:rPr lang="ru-RU" sz="1000"/>
                        <a:t>Не изменяется</a:t>
                      </a: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72285"/>
                  </a:ext>
                </a:extLst>
              </a:tr>
              <a:tr h="143741"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0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Х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Х</a:t>
                      </a:r>
                    </a:p>
                  </a:txBody>
                  <a:tcPr marL="19050" marR="19050" marT="19050" marB="19050"/>
                </a:tc>
                <a:tc gridSpan="2">
                  <a:txBody>
                    <a:bodyPr/>
                    <a:lstStyle/>
                    <a:p>
                      <a:r>
                        <a:rPr lang="ru-RU" sz="1000"/>
                        <a:t>Не изменяется</a:t>
                      </a: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896483"/>
                  </a:ext>
                </a:extLst>
              </a:tr>
              <a:tr h="143741">
                <a:tc>
                  <a:txBody>
                    <a:bodyPr/>
                    <a:lstStyle/>
                    <a:p>
                      <a:r>
                        <a:rPr lang="ru-RU" sz="100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0 -</a:t>
                      </a:r>
                      <a:r>
                        <a:rPr lang="en-US" sz="1000" dirty="0"/>
                        <a:t>&gt;</a:t>
                      </a:r>
                      <a:r>
                        <a:rPr lang="ru-RU" sz="1000" dirty="0"/>
                        <a:t> 1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Х</a:t>
                      </a: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r>
                        <a:rPr lang="ru-RU" sz="1000"/>
                        <a:t>Х</a:t>
                      </a:r>
                    </a:p>
                  </a:txBody>
                  <a:tcPr marL="19050" marR="19050" marT="19050" marB="19050"/>
                </a:tc>
                <a:tc gridSpan="2">
                  <a:txBody>
                    <a:bodyPr/>
                    <a:lstStyle/>
                    <a:p>
                      <a:r>
                        <a:rPr lang="ru-RU" sz="1000" dirty="0"/>
                        <a:t>Не изменяется</a:t>
                      </a:r>
                    </a:p>
                  </a:txBody>
                  <a:tcPr marL="19050" marR="19050" marT="19050" marB="190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27624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CB1225-51F2-4045-AC0B-D04D7FFA3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" y="2815230"/>
            <a:ext cx="46101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39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95472D-0A2C-4EDC-90BD-146A0BD9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192" y="3873029"/>
            <a:ext cx="2477227" cy="1248141"/>
          </a:xfrm>
          <a:prstGeom prst="rect">
            <a:avLst/>
          </a:prstGeom>
        </p:spPr>
      </p:pic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56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2908677" y="0"/>
            <a:ext cx="1040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D-</a:t>
            </a:r>
            <a:r>
              <a:rPr lang="ru-RU" altLang="ru-RU" sz="1400" b="1" dirty="0">
                <a:solidFill>
                  <a:prstClr val="black"/>
                </a:solidFill>
                <a:latin typeface="Arial" panose="020B0604020202020204" pitchFamily="34" charset="0"/>
              </a:rPr>
              <a:t>триггер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133458-D398-4F41-87ED-43C89D34035D}"/>
              </a:ext>
            </a:extLst>
          </p:cNvPr>
          <p:cNvSpPr/>
          <p:nvPr/>
        </p:nvSpPr>
        <p:spPr>
          <a:xfrm>
            <a:off x="109330" y="307777"/>
            <a:ext cx="291009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D-триггер запоминает на выходе Q уровень, поданный на вход D.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Асинхронный D-триггер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повторителем входного сигнала с задержкой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переключение триггера, почти не используется.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Синхронный D-триггер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управлением по уровню 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защелка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повторяет вход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активном уровне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удерживает на выходе последнее значение с входа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переключении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неактивное состояние.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Синхронный D-триггер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управлением по фронту обновляет выход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значением на входе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перепаду уровня на входе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E7EB14-FBF8-482B-92CC-6DDE497F8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582" y="412998"/>
            <a:ext cx="2191386" cy="11968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C6F8A5-8D9F-43CB-A51D-7D7D63178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197" y="1873850"/>
            <a:ext cx="2191387" cy="1353210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F604FCE6-5F61-43CF-8CCF-D9EC06318519}"/>
              </a:ext>
            </a:extLst>
          </p:cNvPr>
          <p:cNvGrpSpPr/>
          <p:nvPr/>
        </p:nvGrpSpPr>
        <p:grpSpPr>
          <a:xfrm>
            <a:off x="5335796" y="2189162"/>
            <a:ext cx="1412874" cy="765175"/>
            <a:chOff x="0" y="0"/>
            <a:chExt cx="1413366" cy="765222"/>
          </a:xfrm>
        </p:grpSpPr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92680F8C-A4E9-4B9E-98DA-7D6D0F537611}"/>
                </a:ext>
              </a:extLst>
            </p:cNvPr>
            <p:cNvGrpSpPr/>
            <p:nvPr/>
          </p:nvGrpSpPr>
          <p:grpSpPr>
            <a:xfrm>
              <a:off x="0" y="0"/>
              <a:ext cx="1413366" cy="765222"/>
              <a:chOff x="0" y="0"/>
              <a:chExt cx="1413366" cy="765222"/>
            </a:xfrm>
          </p:grpSpPr>
          <p:cxnSp>
            <p:nvCxnSpPr>
              <p:cNvPr id="131" name="Прямая соединительная линия 130">
                <a:extLst>
                  <a:ext uri="{FF2B5EF4-FFF2-40B4-BE49-F238E27FC236}">
                    <a16:creationId xmlns:a16="http://schemas.microsoft.com/office/drawing/2014/main" id="{8EE9747E-38EB-4025-9DA7-3169D8BDD425}"/>
                  </a:ext>
                </a:extLst>
              </p:cNvPr>
              <p:cNvCxnSpPr/>
              <p:nvPr/>
            </p:nvCxnSpPr>
            <p:spPr>
              <a:xfrm>
                <a:off x="1040621" y="580616"/>
                <a:ext cx="37274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>
                <a:extLst>
                  <a:ext uri="{FF2B5EF4-FFF2-40B4-BE49-F238E27FC236}">
                    <a16:creationId xmlns:a16="http://schemas.microsoft.com/office/drawing/2014/main" id="{C68B4429-70AB-4C9B-BD58-A2054C2F3654}"/>
                  </a:ext>
                </a:extLst>
              </p:cNvPr>
              <p:cNvCxnSpPr/>
              <p:nvPr/>
            </p:nvCxnSpPr>
            <p:spPr>
              <a:xfrm>
                <a:off x="1035011" y="193539"/>
                <a:ext cx="373053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3" name="Прямоугольник 132">
                <a:extLst>
                  <a:ext uri="{FF2B5EF4-FFF2-40B4-BE49-F238E27FC236}">
                    <a16:creationId xmlns:a16="http://schemas.microsoft.com/office/drawing/2014/main" id="{B327575D-CAE0-4E55-9026-3D099D9AA65F}"/>
                  </a:ext>
                </a:extLst>
              </p:cNvPr>
              <p:cNvSpPr/>
              <p:nvPr/>
            </p:nvSpPr>
            <p:spPr>
              <a:xfrm>
                <a:off x="389883" y="58903"/>
                <a:ext cx="647065" cy="6470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cxnSp>
            <p:nvCxnSpPr>
              <p:cNvPr id="134" name="Прямая соединительная линия 133">
                <a:extLst>
                  <a:ext uri="{FF2B5EF4-FFF2-40B4-BE49-F238E27FC236}">
                    <a16:creationId xmlns:a16="http://schemas.microsoft.com/office/drawing/2014/main" id="{4EAEDA4A-5CDA-4E14-9C6F-DC9A44D7FD0F}"/>
                  </a:ext>
                </a:extLst>
              </p:cNvPr>
              <p:cNvCxnSpPr/>
              <p:nvPr/>
            </p:nvCxnSpPr>
            <p:spPr>
              <a:xfrm>
                <a:off x="0" y="575006"/>
                <a:ext cx="38354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>
                <a:extLst>
                  <a:ext uri="{FF2B5EF4-FFF2-40B4-BE49-F238E27FC236}">
                    <a16:creationId xmlns:a16="http://schemas.microsoft.com/office/drawing/2014/main" id="{3FAD94A9-3525-4335-9789-47BE4AC9CCE5}"/>
                  </a:ext>
                </a:extLst>
              </p:cNvPr>
              <p:cNvCxnSpPr/>
              <p:nvPr/>
            </p:nvCxnSpPr>
            <p:spPr>
              <a:xfrm>
                <a:off x="0" y="193539"/>
                <a:ext cx="391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Овал 135">
                <a:extLst>
                  <a:ext uri="{FF2B5EF4-FFF2-40B4-BE49-F238E27FC236}">
                    <a16:creationId xmlns:a16="http://schemas.microsoft.com/office/drawing/2014/main" id="{1D1168AA-9111-46A0-A13C-4087528A6513}"/>
                  </a:ext>
                </a:extLst>
              </p:cNvPr>
              <p:cNvSpPr/>
              <p:nvPr/>
            </p:nvSpPr>
            <p:spPr>
              <a:xfrm>
                <a:off x="1006962" y="541348"/>
                <a:ext cx="71738" cy="717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kern="1200">
                    <a:solidFill>
                      <a:srgbClr val="FFFFFF"/>
                    </a:solidFill>
                    <a:effectLst/>
                    <a:ea typeface="Times New Roman"/>
                  </a:rPr>
                  <a:t> 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37" name="Поле 9">
                <a:extLst>
                  <a:ext uri="{FF2B5EF4-FFF2-40B4-BE49-F238E27FC236}">
                    <a16:creationId xmlns:a16="http://schemas.microsoft.com/office/drawing/2014/main" id="{9E413558-12ED-486E-B2D0-E85966213C5B}"/>
                  </a:ext>
                </a:extLst>
              </p:cNvPr>
              <p:cNvSpPr txBox="1"/>
              <p:nvPr/>
            </p:nvSpPr>
            <p:spPr>
              <a:xfrm>
                <a:off x="330979" y="22440"/>
                <a:ext cx="379730" cy="3613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i="1" kern="1200" dirty="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38" name="Поле 9">
                <a:extLst>
                  <a:ext uri="{FF2B5EF4-FFF2-40B4-BE49-F238E27FC236}">
                    <a16:creationId xmlns:a16="http://schemas.microsoft.com/office/drawing/2014/main" id="{A80D0593-6AB0-45DF-BAA4-D4195FAF7344}"/>
                  </a:ext>
                </a:extLst>
              </p:cNvPr>
              <p:cNvSpPr txBox="1"/>
              <p:nvPr/>
            </p:nvSpPr>
            <p:spPr>
              <a:xfrm>
                <a:off x="330979" y="403907"/>
                <a:ext cx="379730" cy="3613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i="1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C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139" name="Поле 9">
                <a:extLst>
                  <a:ext uri="{FF2B5EF4-FFF2-40B4-BE49-F238E27FC236}">
                    <a16:creationId xmlns:a16="http://schemas.microsoft.com/office/drawing/2014/main" id="{4DA4699B-8816-408A-9B3E-E511FD74099B}"/>
                  </a:ext>
                </a:extLst>
              </p:cNvPr>
              <p:cNvSpPr txBox="1"/>
              <p:nvPr/>
            </p:nvSpPr>
            <p:spPr>
              <a:xfrm>
                <a:off x="605860" y="0"/>
                <a:ext cx="440370" cy="3613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i="1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TT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ea typeface="Calibri"/>
                    <a:cs typeface="Times New Roman"/>
                  </a:rPr>
                  <a:t> </a:t>
                </a:r>
              </a:p>
            </p:txBody>
          </p:sp>
        </p:grpSp>
        <p:cxnSp>
          <p:nvCxnSpPr>
            <p:cNvPr id="130" name="Прямая соединительная линия 129">
              <a:extLst>
                <a:ext uri="{FF2B5EF4-FFF2-40B4-BE49-F238E27FC236}">
                  <a16:creationId xmlns:a16="http://schemas.microsoft.com/office/drawing/2014/main" id="{B75A1BB7-5548-4D26-A99D-374E12C4531C}"/>
                </a:ext>
              </a:extLst>
            </p:cNvPr>
            <p:cNvCxnSpPr/>
            <p:nvPr/>
          </p:nvCxnSpPr>
          <p:spPr>
            <a:xfrm>
              <a:off x="608665" y="58903"/>
              <a:ext cx="0" cy="6470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9802453D-DC47-4FC6-9E2C-60A384706EAB}"/>
              </a:ext>
            </a:extLst>
          </p:cNvPr>
          <p:cNvGrpSpPr/>
          <p:nvPr/>
        </p:nvGrpSpPr>
        <p:grpSpPr>
          <a:xfrm>
            <a:off x="4662571" y="3116483"/>
            <a:ext cx="2214479" cy="1673251"/>
            <a:chOff x="0" y="0"/>
            <a:chExt cx="1951847" cy="1417955"/>
          </a:xfrm>
        </p:grpSpPr>
        <p:grpSp>
          <p:nvGrpSpPr>
            <p:cNvPr id="170" name="Группа 169">
              <a:extLst>
                <a:ext uri="{FF2B5EF4-FFF2-40B4-BE49-F238E27FC236}">
                  <a16:creationId xmlns:a16="http://schemas.microsoft.com/office/drawing/2014/main" id="{82FB6FEC-1BA6-47DD-A970-579E4E69D23A}"/>
                </a:ext>
              </a:extLst>
            </p:cNvPr>
            <p:cNvGrpSpPr/>
            <p:nvPr/>
          </p:nvGrpSpPr>
          <p:grpSpPr>
            <a:xfrm>
              <a:off x="0" y="0"/>
              <a:ext cx="1951847" cy="1417955"/>
              <a:chOff x="0" y="0"/>
              <a:chExt cx="1951931" cy="1418004"/>
            </a:xfrm>
          </p:grpSpPr>
          <p:grpSp>
            <p:nvGrpSpPr>
              <p:cNvPr id="194" name="Группа 193">
                <a:extLst>
                  <a:ext uri="{FF2B5EF4-FFF2-40B4-BE49-F238E27FC236}">
                    <a16:creationId xmlns:a16="http://schemas.microsoft.com/office/drawing/2014/main" id="{97C0F0A4-8CE5-4ABD-9015-A24A3A8D1B80}"/>
                  </a:ext>
                </a:extLst>
              </p:cNvPr>
              <p:cNvGrpSpPr/>
              <p:nvPr/>
            </p:nvGrpSpPr>
            <p:grpSpPr>
              <a:xfrm>
                <a:off x="261257" y="112815"/>
                <a:ext cx="1466850" cy="1200520"/>
                <a:chOff x="0" y="0"/>
                <a:chExt cx="1466850" cy="1200520"/>
              </a:xfrm>
            </p:grpSpPr>
            <p:grpSp>
              <p:nvGrpSpPr>
                <p:cNvPr id="201" name="Группа 200">
                  <a:extLst>
                    <a:ext uri="{FF2B5EF4-FFF2-40B4-BE49-F238E27FC236}">
                      <a16:creationId xmlns:a16="http://schemas.microsoft.com/office/drawing/2014/main" id="{4FA3D7B6-5AC1-4F29-BC4B-825152B40032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466850" cy="793562"/>
                  <a:chOff x="0" y="0"/>
                  <a:chExt cx="1466850" cy="793562"/>
                </a:xfrm>
              </p:grpSpPr>
              <p:grpSp>
                <p:nvGrpSpPr>
                  <p:cNvPr id="205" name="Группа 204">
                    <a:extLst>
                      <a:ext uri="{FF2B5EF4-FFF2-40B4-BE49-F238E27FC236}">
                        <a16:creationId xmlns:a16="http://schemas.microsoft.com/office/drawing/2014/main" id="{2E027874-908D-41E1-9D9B-0977C018CB11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1466850" cy="376555"/>
                    <a:chOff x="0" y="0"/>
                    <a:chExt cx="1466850" cy="376813"/>
                  </a:xfrm>
                </p:grpSpPr>
                <p:cxnSp>
                  <p:nvCxnSpPr>
                    <p:cNvPr id="209" name="Прямая со стрелкой 208">
                      <a:extLst>
                        <a:ext uri="{FF2B5EF4-FFF2-40B4-BE49-F238E27FC236}">
                          <a16:creationId xmlns:a16="http://schemas.microsoft.com/office/drawing/2014/main" id="{562CD616-AD1C-438B-ACC4-25F396FCF7A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0" y="0"/>
                      <a:ext cx="0" cy="376381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stealth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Прямая со стрелкой 209">
                      <a:extLst>
                        <a:ext uri="{FF2B5EF4-FFF2-40B4-BE49-F238E27FC236}">
                          <a16:creationId xmlns:a16="http://schemas.microsoft.com/office/drawing/2014/main" id="{54181B0E-FC2E-4629-A4E9-6B5886BEB49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376813"/>
                      <a:ext cx="1466850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stealth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" name="Группа 205">
                    <a:extLst>
                      <a:ext uri="{FF2B5EF4-FFF2-40B4-BE49-F238E27FC236}">
                        <a16:creationId xmlns:a16="http://schemas.microsoft.com/office/drawing/2014/main" id="{1F8C5D7A-1D8C-443F-9D57-BE29B559B7C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417007"/>
                    <a:ext cx="1466850" cy="376555"/>
                    <a:chOff x="0" y="0"/>
                    <a:chExt cx="1466850" cy="376813"/>
                  </a:xfrm>
                </p:grpSpPr>
                <p:cxnSp>
                  <p:nvCxnSpPr>
                    <p:cNvPr id="207" name="Прямая со стрелкой 206">
                      <a:extLst>
                        <a:ext uri="{FF2B5EF4-FFF2-40B4-BE49-F238E27FC236}">
                          <a16:creationId xmlns:a16="http://schemas.microsoft.com/office/drawing/2014/main" id="{1CE3B1CA-8D7C-4948-A1D4-9942597D311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0" y="0"/>
                      <a:ext cx="0" cy="376381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stealth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Прямая со стрелкой 207">
                      <a:extLst>
                        <a:ext uri="{FF2B5EF4-FFF2-40B4-BE49-F238E27FC236}">
                          <a16:creationId xmlns:a16="http://schemas.microsoft.com/office/drawing/2014/main" id="{260F7D1C-A42C-40C2-939A-CCAB3AEF447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376813"/>
                      <a:ext cx="1466850" cy="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stealth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2" name="Группа 201">
                  <a:extLst>
                    <a:ext uri="{FF2B5EF4-FFF2-40B4-BE49-F238E27FC236}">
                      <a16:creationId xmlns:a16="http://schemas.microsoft.com/office/drawing/2014/main" id="{D6AD2BE9-F2EE-448C-9012-FC0E34FE6911}"/>
                    </a:ext>
                  </a:extLst>
                </p:cNvPr>
                <p:cNvGrpSpPr/>
                <p:nvPr/>
              </p:nvGrpSpPr>
              <p:grpSpPr>
                <a:xfrm>
                  <a:off x="0" y="823965"/>
                  <a:ext cx="1466850" cy="376555"/>
                  <a:chOff x="0" y="0"/>
                  <a:chExt cx="1466850" cy="376813"/>
                </a:xfrm>
              </p:grpSpPr>
              <p:cxnSp>
                <p:nvCxnSpPr>
                  <p:cNvPr id="203" name="Прямая со стрелкой 202">
                    <a:extLst>
                      <a:ext uri="{FF2B5EF4-FFF2-40B4-BE49-F238E27FC236}">
                        <a16:creationId xmlns:a16="http://schemas.microsoft.com/office/drawing/2014/main" id="{1CDAAB2C-9FB4-462C-AFCF-6E6C4051EBE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0" cy="376381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Прямая со стрелкой 203">
                    <a:extLst>
                      <a:ext uri="{FF2B5EF4-FFF2-40B4-BE49-F238E27FC236}">
                        <a16:creationId xmlns:a16="http://schemas.microsoft.com/office/drawing/2014/main" id="{EBC0D44E-CF8E-47BB-AB57-39F1F4D2AC89}"/>
                      </a:ext>
                    </a:extLst>
                  </p:cNvPr>
                  <p:cNvCxnSpPr/>
                  <p:nvPr/>
                </p:nvCxnSpPr>
                <p:spPr>
                  <a:xfrm>
                    <a:off x="0" y="376813"/>
                    <a:ext cx="1466850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stealth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95" name="Поле 269">
                <a:extLst>
                  <a:ext uri="{FF2B5EF4-FFF2-40B4-BE49-F238E27FC236}">
                    <a16:creationId xmlns:a16="http://schemas.microsoft.com/office/drawing/2014/main" id="{8BD3AE4A-B570-408B-AFEA-A61B535E2FD4}"/>
                  </a:ext>
                </a:extLst>
              </p:cNvPr>
              <p:cNvSpPr txBox="1"/>
              <p:nvPr/>
            </p:nvSpPr>
            <p:spPr>
              <a:xfrm>
                <a:off x="0" y="855023"/>
                <a:ext cx="269965" cy="28254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i="1">
                    <a:effectLst/>
                    <a:latin typeface="Times New Roman"/>
                    <a:ea typeface="Calibri"/>
                    <a:cs typeface="Times New Roman"/>
                  </a:rPr>
                  <a:t>Q</a:t>
                </a:r>
                <a:endParaRPr lang="ru-RU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96" name="Поле 9">
                <a:extLst>
                  <a:ext uri="{FF2B5EF4-FFF2-40B4-BE49-F238E27FC236}">
                    <a16:creationId xmlns:a16="http://schemas.microsoft.com/office/drawing/2014/main" id="{58EF3781-4C93-4D9C-82B2-D09F42B614E6}"/>
                  </a:ext>
                </a:extLst>
              </p:cNvPr>
              <p:cNvSpPr txBox="1"/>
              <p:nvPr/>
            </p:nvSpPr>
            <p:spPr>
              <a:xfrm>
                <a:off x="0" y="457200"/>
                <a:ext cx="288612" cy="3613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i="1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C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7" name="Поле 9">
                <a:extLst>
                  <a:ext uri="{FF2B5EF4-FFF2-40B4-BE49-F238E27FC236}">
                    <a16:creationId xmlns:a16="http://schemas.microsoft.com/office/drawing/2014/main" id="{0BAD4914-A045-4B07-9E4E-CCFC21F9434A}"/>
                  </a:ext>
                </a:extLst>
              </p:cNvPr>
              <p:cNvSpPr txBox="1"/>
              <p:nvPr/>
            </p:nvSpPr>
            <p:spPr>
              <a:xfrm>
                <a:off x="5938" y="0"/>
                <a:ext cx="379730" cy="3613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i="1" kern="1200">
                    <a:solidFill>
                      <a:srgbClr val="00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endParaRPr lang="ru-RU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98" name="Поле 272">
                <a:extLst>
                  <a:ext uri="{FF2B5EF4-FFF2-40B4-BE49-F238E27FC236}">
                    <a16:creationId xmlns:a16="http://schemas.microsoft.com/office/drawing/2014/main" id="{43EDB6FD-19CF-46F7-B22F-E7EEF1477B24}"/>
                  </a:ext>
                </a:extLst>
              </p:cNvPr>
              <p:cNvSpPr txBox="1"/>
              <p:nvPr/>
            </p:nvSpPr>
            <p:spPr>
              <a:xfrm>
                <a:off x="1682056" y="332509"/>
                <a:ext cx="269875" cy="2482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i="1" dirty="0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99" name="Поле 273">
                <a:extLst>
                  <a:ext uri="{FF2B5EF4-FFF2-40B4-BE49-F238E27FC236}">
                    <a16:creationId xmlns:a16="http://schemas.microsoft.com/office/drawing/2014/main" id="{4E65A992-33D1-4B7A-B72F-95465F59E9EE}"/>
                  </a:ext>
                </a:extLst>
              </p:cNvPr>
              <p:cNvSpPr txBox="1"/>
              <p:nvPr/>
            </p:nvSpPr>
            <p:spPr>
              <a:xfrm>
                <a:off x="1682056" y="760020"/>
                <a:ext cx="269875" cy="2482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i="1" dirty="0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200" name="Поле 274">
                <a:extLst>
                  <a:ext uri="{FF2B5EF4-FFF2-40B4-BE49-F238E27FC236}">
                    <a16:creationId xmlns:a16="http://schemas.microsoft.com/office/drawing/2014/main" id="{EEACC4A6-E06F-4761-8EC6-D3B4074E6BC3}"/>
                  </a:ext>
                </a:extLst>
              </p:cNvPr>
              <p:cNvSpPr txBox="1"/>
              <p:nvPr/>
            </p:nvSpPr>
            <p:spPr>
              <a:xfrm>
                <a:off x="1682056" y="1169719"/>
                <a:ext cx="269875" cy="2482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200" i="1" dirty="0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71" name="Группа 170">
              <a:extLst>
                <a:ext uri="{FF2B5EF4-FFF2-40B4-BE49-F238E27FC236}">
                  <a16:creationId xmlns:a16="http://schemas.microsoft.com/office/drawing/2014/main" id="{D3E2F492-4377-4EF9-8635-12D1EF3604BC}"/>
                </a:ext>
              </a:extLst>
            </p:cNvPr>
            <p:cNvGrpSpPr/>
            <p:nvPr/>
          </p:nvGrpSpPr>
          <p:grpSpPr>
            <a:xfrm>
              <a:off x="325370" y="690007"/>
              <a:ext cx="174105" cy="211455"/>
              <a:chOff x="0" y="0"/>
              <a:chExt cx="174105" cy="211640"/>
            </a:xfrm>
          </p:grpSpPr>
          <p:cxnSp>
            <p:nvCxnSpPr>
              <p:cNvPr id="191" name="Прямая соединительная линия 190">
                <a:extLst>
                  <a:ext uri="{FF2B5EF4-FFF2-40B4-BE49-F238E27FC236}">
                    <a16:creationId xmlns:a16="http://schemas.microsoft.com/office/drawing/2014/main" id="{4934AE59-4881-42B6-BD3F-1C730AF34319}"/>
                  </a:ext>
                </a:extLst>
              </p:cNvPr>
              <p:cNvCxnSpPr/>
              <p:nvPr/>
            </p:nvCxnSpPr>
            <p:spPr>
              <a:xfrm flipV="1">
                <a:off x="5610" y="0"/>
                <a:ext cx="0" cy="2116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Прямая соединительная линия 191">
                <a:extLst>
                  <a:ext uri="{FF2B5EF4-FFF2-40B4-BE49-F238E27FC236}">
                    <a16:creationId xmlns:a16="http://schemas.microsoft.com/office/drawing/2014/main" id="{187FB1AE-50DC-4D97-B23C-43A7CF04C29D}"/>
                  </a:ext>
                </a:extLst>
              </p:cNvPr>
              <p:cNvCxnSpPr/>
              <p:nvPr/>
            </p:nvCxnSpPr>
            <p:spPr>
              <a:xfrm>
                <a:off x="0" y="0"/>
                <a:ext cx="1741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Прямая соединительная линия 192">
                <a:extLst>
                  <a:ext uri="{FF2B5EF4-FFF2-40B4-BE49-F238E27FC236}">
                    <a16:creationId xmlns:a16="http://schemas.microsoft.com/office/drawing/2014/main" id="{6D947C16-E0A4-4D8B-87AD-C74D8D1271E3}"/>
                  </a:ext>
                </a:extLst>
              </p:cNvPr>
              <p:cNvCxnSpPr/>
              <p:nvPr/>
            </p:nvCxnSpPr>
            <p:spPr>
              <a:xfrm>
                <a:off x="165489" y="0"/>
                <a:ext cx="0" cy="2114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B8573A58-019D-42E8-9531-2AF6BD42A7CB}"/>
                </a:ext>
              </a:extLst>
            </p:cNvPr>
            <p:cNvGrpSpPr/>
            <p:nvPr/>
          </p:nvGrpSpPr>
          <p:grpSpPr>
            <a:xfrm>
              <a:off x="765740" y="690007"/>
              <a:ext cx="174105" cy="211455"/>
              <a:chOff x="0" y="0"/>
              <a:chExt cx="174105" cy="211640"/>
            </a:xfrm>
          </p:grpSpPr>
          <p:cxnSp>
            <p:nvCxnSpPr>
              <p:cNvPr id="188" name="Прямая соединительная линия 187">
                <a:extLst>
                  <a:ext uri="{FF2B5EF4-FFF2-40B4-BE49-F238E27FC236}">
                    <a16:creationId xmlns:a16="http://schemas.microsoft.com/office/drawing/2014/main" id="{F34E7C20-EB24-4950-B585-01EE0C43C068}"/>
                  </a:ext>
                </a:extLst>
              </p:cNvPr>
              <p:cNvCxnSpPr/>
              <p:nvPr/>
            </p:nvCxnSpPr>
            <p:spPr>
              <a:xfrm flipV="1">
                <a:off x="5610" y="0"/>
                <a:ext cx="0" cy="2116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>
                <a:extLst>
                  <a:ext uri="{FF2B5EF4-FFF2-40B4-BE49-F238E27FC236}">
                    <a16:creationId xmlns:a16="http://schemas.microsoft.com/office/drawing/2014/main" id="{98759CFA-B41A-4B11-AE07-41C5918FE57F}"/>
                  </a:ext>
                </a:extLst>
              </p:cNvPr>
              <p:cNvCxnSpPr/>
              <p:nvPr/>
            </p:nvCxnSpPr>
            <p:spPr>
              <a:xfrm>
                <a:off x="0" y="0"/>
                <a:ext cx="1741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>
                <a:extLst>
                  <a:ext uri="{FF2B5EF4-FFF2-40B4-BE49-F238E27FC236}">
                    <a16:creationId xmlns:a16="http://schemas.microsoft.com/office/drawing/2014/main" id="{D6148715-A1A7-46BD-8086-EAC2C773E372}"/>
                  </a:ext>
                </a:extLst>
              </p:cNvPr>
              <p:cNvCxnSpPr/>
              <p:nvPr/>
            </p:nvCxnSpPr>
            <p:spPr>
              <a:xfrm>
                <a:off x="165489" y="0"/>
                <a:ext cx="0" cy="2114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Группа 172">
              <a:extLst>
                <a:ext uri="{FF2B5EF4-FFF2-40B4-BE49-F238E27FC236}">
                  <a16:creationId xmlns:a16="http://schemas.microsoft.com/office/drawing/2014/main" id="{2604666B-D8BB-404A-9840-A17A78D66C72}"/>
                </a:ext>
              </a:extLst>
            </p:cNvPr>
            <p:cNvGrpSpPr/>
            <p:nvPr/>
          </p:nvGrpSpPr>
          <p:grpSpPr>
            <a:xfrm>
              <a:off x="1206111" y="690007"/>
              <a:ext cx="174105" cy="211455"/>
              <a:chOff x="0" y="0"/>
              <a:chExt cx="174105" cy="211640"/>
            </a:xfrm>
          </p:grpSpPr>
          <p:cxnSp>
            <p:nvCxnSpPr>
              <p:cNvPr id="185" name="Прямая соединительная линия 184">
                <a:extLst>
                  <a:ext uri="{FF2B5EF4-FFF2-40B4-BE49-F238E27FC236}">
                    <a16:creationId xmlns:a16="http://schemas.microsoft.com/office/drawing/2014/main" id="{6C207AA1-15D5-4B49-AE1D-E238CD04D3F9}"/>
                  </a:ext>
                </a:extLst>
              </p:cNvPr>
              <p:cNvCxnSpPr/>
              <p:nvPr/>
            </p:nvCxnSpPr>
            <p:spPr>
              <a:xfrm flipV="1">
                <a:off x="5610" y="0"/>
                <a:ext cx="0" cy="2116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Прямая соединительная линия 185">
                <a:extLst>
                  <a:ext uri="{FF2B5EF4-FFF2-40B4-BE49-F238E27FC236}">
                    <a16:creationId xmlns:a16="http://schemas.microsoft.com/office/drawing/2014/main" id="{171A94AF-FCD2-4290-B574-8474ECFD6E60}"/>
                  </a:ext>
                </a:extLst>
              </p:cNvPr>
              <p:cNvCxnSpPr/>
              <p:nvPr/>
            </p:nvCxnSpPr>
            <p:spPr>
              <a:xfrm>
                <a:off x="0" y="0"/>
                <a:ext cx="1741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>
                <a:extLst>
                  <a:ext uri="{FF2B5EF4-FFF2-40B4-BE49-F238E27FC236}">
                    <a16:creationId xmlns:a16="http://schemas.microsoft.com/office/drawing/2014/main" id="{907C59A8-65FF-474E-B658-4F44D4F88233}"/>
                  </a:ext>
                </a:extLst>
              </p:cNvPr>
              <p:cNvCxnSpPr/>
              <p:nvPr/>
            </p:nvCxnSpPr>
            <p:spPr>
              <a:xfrm>
                <a:off x="165489" y="0"/>
                <a:ext cx="0" cy="2114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Группа 173">
              <a:extLst>
                <a:ext uri="{FF2B5EF4-FFF2-40B4-BE49-F238E27FC236}">
                  <a16:creationId xmlns:a16="http://schemas.microsoft.com/office/drawing/2014/main" id="{C9FA68AC-2EBD-4F26-8D95-8B3B5E7A6329}"/>
                </a:ext>
              </a:extLst>
            </p:cNvPr>
            <p:cNvGrpSpPr/>
            <p:nvPr/>
          </p:nvGrpSpPr>
          <p:grpSpPr>
            <a:xfrm>
              <a:off x="698418" y="277686"/>
              <a:ext cx="432285" cy="214260"/>
              <a:chOff x="-5615" y="-2807"/>
              <a:chExt cx="432285" cy="214447"/>
            </a:xfrm>
          </p:grpSpPr>
          <p:cxnSp>
            <p:nvCxnSpPr>
              <p:cNvPr id="182" name="Прямая соединительная линия 181">
                <a:extLst>
                  <a:ext uri="{FF2B5EF4-FFF2-40B4-BE49-F238E27FC236}">
                    <a16:creationId xmlns:a16="http://schemas.microsoft.com/office/drawing/2014/main" id="{FB9F3A7B-B020-4D9A-AC77-33956F63444C}"/>
                  </a:ext>
                </a:extLst>
              </p:cNvPr>
              <p:cNvCxnSpPr/>
              <p:nvPr/>
            </p:nvCxnSpPr>
            <p:spPr>
              <a:xfrm flipV="1">
                <a:off x="-4" y="0"/>
                <a:ext cx="0" cy="2116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>
                <a:extLst>
                  <a:ext uri="{FF2B5EF4-FFF2-40B4-BE49-F238E27FC236}">
                    <a16:creationId xmlns:a16="http://schemas.microsoft.com/office/drawing/2014/main" id="{F5BBC08C-1422-44EF-89A4-7E2E9EE38975}"/>
                  </a:ext>
                </a:extLst>
              </p:cNvPr>
              <p:cNvCxnSpPr/>
              <p:nvPr/>
            </p:nvCxnSpPr>
            <p:spPr>
              <a:xfrm>
                <a:off x="-5615" y="-15"/>
                <a:ext cx="432285" cy="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>
                <a:extLst>
                  <a:ext uri="{FF2B5EF4-FFF2-40B4-BE49-F238E27FC236}">
                    <a16:creationId xmlns:a16="http://schemas.microsoft.com/office/drawing/2014/main" id="{00727977-7D01-4B2B-A7C9-A65F35AE8A19}"/>
                  </a:ext>
                </a:extLst>
              </p:cNvPr>
              <p:cNvCxnSpPr/>
              <p:nvPr/>
            </p:nvCxnSpPr>
            <p:spPr>
              <a:xfrm>
                <a:off x="418098" y="-2807"/>
                <a:ext cx="0" cy="2114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E15D236A-30A6-4D1D-A130-F7421940E5EA}"/>
                </a:ext>
              </a:extLst>
            </p:cNvPr>
            <p:cNvGrpSpPr/>
            <p:nvPr/>
          </p:nvGrpSpPr>
          <p:grpSpPr>
            <a:xfrm>
              <a:off x="260857" y="1093914"/>
              <a:ext cx="72000" cy="211455"/>
              <a:chOff x="-78201" y="0"/>
              <a:chExt cx="72048" cy="211455"/>
            </a:xfrm>
          </p:grpSpPr>
          <p:cxnSp>
            <p:nvCxnSpPr>
              <p:cNvPr id="180" name="Прямая соединительная линия 179">
                <a:extLst>
                  <a:ext uri="{FF2B5EF4-FFF2-40B4-BE49-F238E27FC236}">
                    <a16:creationId xmlns:a16="http://schemas.microsoft.com/office/drawing/2014/main" id="{BFBCEC7C-6439-424C-8AC7-29268D75D6BD}"/>
                  </a:ext>
                </a:extLst>
              </p:cNvPr>
              <p:cNvCxnSpPr/>
              <p:nvPr/>
            </p:nvCxnSpPr>
            <p:spPr>
              <a:xfrm>
                <a:off x="-78201" y="5627"/>
                <a:ext cx="7204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>
                <a:extLst>
                  <a:ext uri="{FF2B5EF4-FFF2-40B4-BE49-F238E27FC236}">
                    <a16:creationId xmlns:a16="http://schemas.microsoft.com/office/drawing/2014/main" id="{81C7C609-C2F7-4CBC-97C1-FAAF25B8C779}"/>
                  </a:ext>
                </a:extLst>
              </p:cNvPr>
              <p:cNvCxnSpPr/>
              <p:nvPr/>
            </p:nvCxnSpPr>
            <p:spPr>
              <a:xfrm>
                <a:off x="-7708" y="0"/>
                <a:ext cx="0" cy="2114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Группа 175">
              <a:extLst>
                <a:ext uri="{FF2B5EF4-FFF2-40B4-BE49-F238E27FC236}">
                  <a16:creationId xmlns:a16="http://schemas.microsoft.com/office/drawing/2014/main" id="{A9F8C02A-9184-40A3-9FD4-74441EDBC25C}"/>
                </a:ext>
              </a:extLst>
            </p:cNvPr>
            <p:cNvGrpSpPr/>
            <p:nvPr/>
          </p:nvGrpSpPr>
          <p:grpSpPr>
            <a:xfrm>
              <a:off x="770884" y="1093914"/>
              <a:ext cx="450749" cy="219710"/>
              <a:chOff x="-280680" y="-9058"/>
              <a:chExt cx="450749" cy="220513"/>
            </a:xfrm>
          </p:grpSpPr>
          <p:cxnSp>
            <p:nvCxnSpPr>
              <p:cNvPr id="177" name="Прямая соединительная линия 176">
                <a:extLst>
                  <a:ext uri="{FF2B5EF4-FFF2-40B4-BE49-F238E27FC236}">
                    <a16:creationId xmlns:a16="http://schemas.microsoft.com/office/drawing/2014/main" id="{A963D15D-B1EB-4314-8040-06F9A3F8A773}"/>
                  </a:ext>
                </a:extLst>
              </p:cNvPr>
              <p:cNvCxnSpPr/>
              <p:nvPr/>
            </p:nvCxnSpPr>
            <p:spPr>
              <a:xfrm flipV="1">
                <a:off x="-280676" y="-9058"/>
                <a:ext cx="0" cy="21164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>
                <a:extLst>
                  <a:ext uri="{FF2B5EF4-FFF2-40B4-BE49-F238E27FC236}">
                    <a16:creationId xmlns:a16="http://schemas.microsoft.com/office/drawing/2014/main" id="{209E9846-CE1E-47A4-B08B-68FAA55157B8}"/>
                  </a:ext>
                </a:extLst>
              </p:cNvPr>
              <p:cNvCxnSpPr/>
              <p:nvPr/>
            </p:nvCxnSpPr>
            <p:spPr>
              <a:xfrm flipV="1">
                <a:off x="-280680" y="0"/>
                <a:ext cx="450749" cy="22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>
                <a:extLst>
                  <a:ext uri="{FF2B5EF4-FFF2-40B4-BE49-F238E27FC236}">
                    <a16:creationId xmlns:a16="http://schemas.microsoft.com/office/drawing/2014/main" id="{FF848809-8453-44CE-8B9D-5097F9958EC1}"/>
                  </a:ext>
                </a:extLst>
              </p:cNvPr>
              <p:cNvCxnSpPr/>
              <p:nvPr/>
            </p:nvCxnSpPr>
            <p:spPr>
              <a:xfrm>
                <a:off x="159869" y="0"/>
                <a:ext cx="0" cy="2114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920890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57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725497" y="0"/>
            <a:ext cx="5407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Расчет блока управления ключами БУК (вариант 1)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A99C322-44FA-4B0F-89A9-4E86761FBD1E}"/>
              </a:ext>
            </a:extLst>
          </p:cNvPr>
          <p:cNvPicPr/>
          <p:nvPr/>
        </p:nvPicPr>
        <p:blipFill rotWithShape="1">
          <a:blip r:embed="rId2"/>
          <a:srcRect l="84333"/>
          <a:stretch/>
        </p:blipFill>
        <p:spPr>
          <a:xfrm rot="16200000">
            <a:off x="1810478" y="-1431486"/>
            <a:ext cx="1357557" cy="491363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B92540-4D8B-439D-8B33-045F1BC8F43F}"/>
              </a:ext>
            </a:extLst>
          </p:cNvPr>
          <p:cNvPicPr/>
          <p:nvPr/>
        </p:nvPicPr>
        <p:blipFill rotWithShape="1">
          <a:blip r:embed="rId2"/>
          <a:srcRect r="68527"/>
          <a:stretch/>
        </p:blipFill>
        <p:spPr>
          <a:xfrm rot="16200000">
            <a:off x="1125653" y="618896"/>
            <a:ext cx="2727210" cy="491363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ED0A2D7-9ADE-4DF0-84FD-6A02477E8C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14900" y="403700"/>
            <a:ext cx="5032812" cy="40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053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58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725497" y="0"/>
            <a:ext cx="5407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Расчет блока управления ключами БУК (вариант 1)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DE8A1B-652D-4AC0-BC53-5F9CB85A19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262921" y="880080"/>
            <a:ext cx="4697791" cy="3829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7B94F1-E291-4582-A072-5883002BE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760" y="1389762"/>
            <a:ext cx="5494020" cy="259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133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59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725497" y="0"/>
            <a:ext cx="5407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Расчет блока управления ключами БУК (вариант 2)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AE987B-E825-4BC2-9252-16A7CC016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7" y="503570"/>
            <a:ext cx="3250324" cy="453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C57415-D9E0-4121-9D87-822C4C9B7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50" y="683172"/>
            <a:ext cx="3153373" cy="3995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37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 smtClean="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DD66A8-FFF3-4868-AE59-71D63B271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22" y="874071"/>
            <a:ext cx="2978584" cy="74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реализации структурной схемы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следующей временной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диаграммы: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A693749-F429-422A-AE5A-079687541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156"/>
            <a:ext cx="6858000" cy="28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2. Разработка структурной схемы</a:t>
            </a:r>
            <a:endParaRPr lang="ru-RU" alt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C46B99-972D-4247-93FE-A7CDB8C96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81205" y="394855"/>
            <a:ext cx="3531321" cy="14260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757907-B5AC-4FB7-AAD9-8785FEDA59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2622" y="1834968"/>
            <a:ext cx="5032812" cy="32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271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60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725497" y="0"/>
            <a:ext cx="5407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Расчет блока управления ключами БУК (вариант 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FAEE4-96A1-4774-8F64-DE9F44BA583F}"/>
              </a:ext>
            </a:extLst>
          </p:cNvPr>
          <p:cNvSpPr txBox="1"/>
          <p:nvPr/>
        </p:nvSpPr>
        <p:spPr>
          <a:xfrm>
            <a:off x="242395" y="504496"/>
            <a:ext cx="6373210" cy="3660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управления ключами состоит из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триггеров.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начальный момент времени тактовый генератор своим импульсом отключает ключ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для того, чтобы подавалось напряжение на интегратор на первом участке и включает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 для блокировки работы ОВ. Когда напряжение на выходе интегратора достигнет порога первого компаратора, произойдёт выключение ключа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и одновременное включение S2, который отвечает за второй участок интегрирования. Когда напряжение на выходе интегратора достигнет порога второго компаратора, произойдёт выключение ключа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и одновременное включение S3, который отвечает за третий участок интегрирования. Когда напряжение на выходе интегратора достигнет порога третьего компаратора, произойдёт выключение ключа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и одновременное включение </a:t>
            </a:r>
            <a:r>
              <a:rPr lang="ru-RU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одновибратора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который отвечает за четвёртый участок. По окончанию работы первого ОВ, включится второй ОВ и одновременно произойдёт замыкание ключа 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 который отвечает за разрядку конденсатора на интеграторе и формирование экспоненциального сигнала.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66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61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618D5D-C59F-403D-B651-72C06F57FE52}"/>
              </a:ext>
            </a:extLst>
          </p:cNvPr>
          <p:cNvSpPr/>
          <p:nvPr/>
        </p:nvSpPr>
        <p:spPr>
          <a:xfrm>
            <a:off x="725497" y="0"/>
            <a:ext cx="5407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Расчет блока управления ключами БУК (вариант 3)</a:t>
            </a:r>
          </a:p>
        </p:txBody>
      </p:sp>
      <p:pic>
        <p:nvPicPr>
          <p:cNvPr id="6" name="Рисунок 5" descr="D:\Магистратура\Схемотехника исх2\РГЗ\александра\ключ.JPG">
            <a:extLst>
              <a:ext uri="{FF2B5EF4-FFF2-40B4-BE49-F238E27FC236}">
                <a16:creationId xmlns:a16="http://schemas.microsoft.com/office/drawing/2014/main" id="{F901EF7A-BCFB-4272-AD6D-1E6F483770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8554"/>
            <a:ext cx="2903220" cy="352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гистратура\Схемотехника исх2\РГЗ\александра\функ схема.BMP">
            <a:extLst>
              <a:ext uri="{FF2B5EF4-FFF2-40B4-BE49-F238E27FC236}">
                <a16:creationId xmlns:a16="http://schemas.microsoft.com/office/drawing/2014/main" id="{563C6FF0-D098-4951-9E7D-D11298AAA5C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3220" y="269557"/>
            <a:ext cx="6800850" cy="250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7BFF96-58CC-40DE-B2EE-B9B1165794B0}"/>
              </a:ext>
            </a:extLst>
          </p:cNvPr>
          <p:cNvSpPr/>
          <p:nvPr/>
        </p:nvSpPr>
        <p:spPr>
          <a:xfrm>
            <a:off x="2903220" y="2709178"/>
            <a:ext cx="6800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работы данной схемы следующий.  Тактовый генератор (ТГ) – вырабатывает одиночные короткие импульсы с заданным периодом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Данные импульсы разрешают работу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одновибраторов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ОВ1 - ОВ4. Для предотвращения запуска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одновибраторов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окончания периода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используется компаратор СМР1, который по сути инвертирует сигнал с выхода ТГ. ОВ1 задаёт время работы ключа К1. При замыкании ключа К1 напряжение на выходе функциональной части генератора линейно нарастает от 0 до +10 В за время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 на протяжении времени до 4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будет оставаться на уровне +10 В. По достижении времени 4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включается компаратор СМР2, замыкается ключ К3 и включается интегратор 2. Напряжение на выходе начинает линейно убывать с +10 В до 0 В за время 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sz="12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По истечении времени работы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одновибратора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ОВ4 включается компаратор СМР4, который замыкает ключи К4, К5 для разрядки конденсаторов интеграторов 1,2. 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Регулируя длительность импульсов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одновибраторов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ОВ2-ОВ3, регулируется время работы компаратора СМР3, который замыкает ключ К3.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6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 smtClean="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DD66A8-FFF3-4868-AE59-71D63B271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22" y="874071"/>
            <a:ext cx="2978584" cy="74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реализации структурной схемы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следующей временной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диаграммы: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A693749-F429-422A-AE5A-079687541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156"/>
            <a:ext cx="6858000" cy="28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2. Разработка структурной схемы</a:t>
            </a:r>
            <a:endParaRPr lang="ru-RU" alt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CDD5AA-47A5-4FD2-80CC-0CBE22D3A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2344392"/>
            <a:ext cx="5940425" cy="213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1D16C1-FAE2-4D62-B870-76FD8AE74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750" y="703319"/>
            <a:ext cx="3340300" cy="1541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81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Номер слайда 6">
            <a:extLst>
              <a:ext uri="{FF2B5EF4-FFF2-40B4-BE49-F238E27FC236}">
                <a16:creationId xmlns:a16="http://schemas.microsoft.com/office/drawing/2014/main" id="{607EEBF4-4F65-4300-88B6-FE6D5B0DF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914900" y="4679156"/>
            <a:ext cx="1600200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fld id="{496908E0-3869-4906-A5F1-375C6CDA07E7}" type="slidenum">
              <a:rPr lang="ru-RU" altLang="ru-RU" sz="1050" smtClean="0">
                <a:solidFill>
                  <a:prstClr val="black"/>
                </a:solidFill>
                <a:latin typeface="Arial" panose="020B060402020202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ru-RU" altLang="ru-RU" sz="10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A693749-F429-422A-AE5A-079687541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156"/>
            <a:ext cx="6858000" cy="28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2. Разработка структурной схемы</a:t>
            </a:r>
            <a:endParaRPr lang="ru-RU" altLang="ru-RU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5CEFF1-1561-4450-99CF-FC18270CAB24}"/>
              </a:ext>
            </a:extLst>
          </p:cNvPr>
          <p:cNvSpPr txBox="1"/>
          <p:nvPr/>
        </p:nvSpPr>
        <p:spPr>
          <a:xfrm>
            <a:off x="213491" y="413347"/>
            <a:ext cx="6431018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ГСС – генератор специальных сигналов (возможные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вариантымеандр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синус, треугольный, пилообразный трапецеидальный).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 – источник опорного напряжения. Выступает в качестве регулятора входного напряжения.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 – блок управления ключами. Логическая схема, предназначена для своевременного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яключей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 – усилитель мощности. Обеспечивает усиление мощности колебаний до заданного значения.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 – блок регулировок. Регулируемый источник тока, его задача - управление токами оптронов.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ОВ1, ОВ2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одновибраторы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используются для выдержки временных интервалов.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Интегратор генерирует линейную функцию при подаче на его вход постоянного напряжения.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Компараторы (1, 2, 3) предназначены для сравнения выходных сигналов интегратора с заданными и подачи управляющих сигналов на БУК.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Сумматор предназначен для получения выходного сигнала из нескольких составляющих.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Ключи  предназначены для подачи на интегратор постоянного напряжения. Ключ  предназначен для включения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одновибраторов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Ключ  предназначен для сброса интегратора и реализации экспоненциального сигнала на временном промежутке  . - сопротивление, которое реализует разрядку интегратора и формирование экспоненциального сигнала.</a:t>
            </a:r>
          </a:p>
        </p:txBody>
      </p:sp>
    </p:spTree>
    <p:extLst>
      <p:ext uri="{BB962C8B-B14F-4D97-AF65-F5344CB8AC3E}">
        <p14:creationId xmlns:p14="http://schemas.microsoft.com/office/powerpoint/2010/main" val="237777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9790C1-E7F9-4BA3-8AF8-128D8BEC3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" y="854400"/>
            <a:ext cx="4887395" cy="28588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88B693-87CE-4FD2-98BB-37DD41B79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83" y="3559711"/>
            <a:ext cx="5552291" cy="1181561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105BBB0A-4479-4BD7-A0F6-A8279AC7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6" y="51640"/>
            <a:ext cx="6758413" cy="59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ru-RU" altLang="ru-RU" sz="2100" b="1" dirty="0">
                <a:solidFill>
                  <a:prstClr val="black"/>
                </a:solidFill>
                <a:latin typeface="Arial" panose="020B0604020202020204" pitchFamily="34" charset="0"/>
              </a:rPr>
              <a:t>Схемы на операционных усилителях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Операционный усилитель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9202FD-DBD5-44BB-8CB0-6F92361A1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395" y="1296114"/>
            <a:ext cx="1716250" cy="15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3154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4741</Words>
  <Application>Microsoft Office PowerPoint</Application>
  <PresentationFormat>Произвольный</PresentationFormat>
  <Paragraphs>589</Paragraphs>
  <Slides>61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61</vt:i4>
      </vt:variant>
    </vt:vector>
  </HeadingPairs>
  <TitlesOfParts>
    <vt:vector size="79" baseType="lpstr">
      <vt:lpstr>Arial</vt:lpstr>
      <vt:lpstr>Arial</vt:lpstr>
      <vt:lpstr>Calibri</vt:lpstr>
      <vt:lpstr>Cambria Math</vt:lpstr>
      <vt:lpstr>Consolas</vt:lpstr>
      <vt:lpstr>Times New Roman</vt:lpstr>
      <vt:lpstr>TimesNewRomanPS-BoldItalicMT</vt:lpstr>
      <vt:lpstr>TimesNewRomanPS-BoldMT</vt:lpstr>
      <vt:lpstr>TimesNewRomanPSMT</vt:lpstr>
      <vt:lpstr>Verdana</vt:lpstr>
      <vt:lpstr>Verdana</vt:lpstr>
      <vt:lpstr>1_Тема Office</vt:lpstr>
      <vt:lpstr>Тема Office</vt:lpstr>
      <vt:lpstr>Оформление по умолчанию</vt:lpstr>
      <vt:lpstr>Visio</vt:lpstr>
      <vt:lpstr>Equation</vt:lpstr>
      <vt:lpstr>Точечный рисунок</vt:lpstr>
      <vt:lpstr>MathType 7.0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Цифровые функциональные узлы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С. Ханзаров</dc:creator>
  <cp:lastModifiedBy>Алексей С. Ханзаров</cp:lastModifiedBy>
  <cp:revision>248</cp:revision>
  <dcterms:created xsi:type="dcterms:W3CDTF">2020-04-05T20:11:36Z</dcterms:created>
  <dcterms:modified xsi:type="dcterms:W3CDTF">2022-03-29T06:02:27Z</dcterms:modified>
</cp:coreProperties>
</file>